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4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theme/theme21.xml" ContentType="application/vnd.openxmlformats-officedocument.theme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22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3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  <p:sldMasterId id="2147483699" r:id="rId4"/>
    <p:sldMasterId id="2147483711" r:id="rId5"/>
    <p:sldMasterId id="2147483723" r:id="rId6"/>
    <p:sldMasterId id="2147483735" r:id="rId7"/>
    <p:sldMasterId id="2147483759" r:id="rId8"/>
    <p:sldMasterId id="2147483771" r:id="rId9"/>
    <p:sldMasterId id="2147483783" r:id="rId10"/>
    <p:sldMasterId id="2147483795" r:id="rId11"/>
    <p:sldMasterId id="2147483807" r:id="rId12"/>
    <p:sldMasterId id="2147483819" r:id="rId13"/>
    <p:sldMasterId id="2147483843" r:id="rId14"/>
    <p:sldMasterId id="2147483870" r:id="rId15"/>
    <p:sldMasterId id="2147483876" r:id="rId16"/>
    <p:sldMasterId id="2147483888" r:id="rId17"/>
    <p:sldMasterId id="2147483900" r:id="rId18"/>
    <p:sldMasterId id="2147483912" r:id="rId19"/>
    <p:sldMasterId id="2147483948" r:id="rId20"/>
    <p:sldMasterId id="2147483996" r:id="rId21"/>
    <p:sldMasterId id="2147484002" r:id="rId22"/>
    <p:sldMasterId id="2147484008" r:id="rId23"/>
    <p:sldMasterId id="2147484201" r:id="rId24"/>
  </p:sldMasterIdLst>
  <p:notesMasterIdLst>
    <p:notesMasterId r:id="rId63"/>
  </p:notesMasterIdLst>
  <p:sldIdLst>
    <p:sldId id="256" r:id="rId25"/>
    <p:sldId id="277" r:id="rId26"/>
    <p:sldId id="278" r:id="rId27"/>
    <p:sldId id="280" r:id="rId28"/>
    <p:sldId id="258" r:id="rId29"/>
    <p:sldId id="257" r:id="rId30"/>
    <p:sldId id="279" r:id="rId31"/>
    <p:sldId id="288" r:id="rId32"/>
    <p:sldId id="283" r:id="rId33"/>
    <p:sldId id="284" r:id="rId34"/>
    <p:sldId id="285" r:id="rId35"/>
    <p:sldId id="273" r:id="rId36"/>
    <p:sldId id="296" r:id="rId37"/>
    <p:sldId id="297" r:id="rId38"/>
    <p:sldId id="298" r:id="rId39"/>
    <p:sldId id="299" r:id="rId40"/>
    <p:sldId id="281" r:id="rId41"/>
    <p:sldId id="282" r:id="rId42"/>
    <p:sldId id="259" r:id="rId43"/>
    <p:sldId id="260" r:id="rId44"/>
    <p:sldId id="261" r:id="rId45"/>
    <p:sldId id="262" r:id="rId46"/>
    <p:sldId id="263" r:id="rId47"/>
    <p:sldId id="264" r:id="rId48"/>
    <p:sldId id="265" r:id="rId49"/>
    <p:sldId id="266" r:id="rId50"/>
    <p:sldId id="267" r:id="rId51"/>
    <p:sldId id="268" r:id="rId52"/>
    <p:sldId id="269" r:id="rId53"/>
    <p:sldId id="270" r:id="rId54"/>
    <p:sldId id="308" r:id="rId55"/>
    <p:sldId id="309" r:id="rId56"/>
    <p:sldId id="346" r:id="rId57"/>
    <p:sldId id="271" r:id="rId58"/>
    <p:sldId id="272" r:id="rId59"/>
    <p:sldId id="310" r:id="rId60"/>
    <p:sldId id="311" r:id="rId61"/>
    <p:sldId id="312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slide" Target="slides/slide26.xml"/><Relationship Id="rId55" Type="http://schemas.openxmlformats.org/officeDocument/2006/relationships/slide" Target="slides/slide31.xml"/><Relationship Id="rId63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slide" Target="slides/slide29.xml"/><Relationship Id="rId58" Type="http://schemas.openxmlformats.org/officeDocument/2006/relationships/slide" Target="slides/slide34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57" Type="http://schemas.openxmlformats.org/officeDocument/2006/relationships/slide" Target="slides/slide33.xml"/><Relationship Id="rId61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slide" Target="slides/slide28.xml"/><Relationship Id="rId60" Type="http://schemas.openxmlformats.org/officeDocument/2006/relationships/slide" Target="slides/slide3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56" Type="http://schemas.openxmlformats.org/officeDocument/2006/relationships/slide" Target="slides/slide32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59" Type="http://schemas.openxmlformats.org/officeDocument/2006/relationships/slide" Target="slides/slide35.xml"/><Relationship Id="rId67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54" Type="http://schemas.openxmlformats.org/officeDocument/2006/relationships/slide" Target="slides/slide30.xml"/><Relationship Id="rId62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ECABF-3455-4387-B505-A713F699E82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B7A4D-4646-4578-8077-DCBBFE74D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60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defRPr/>
            </a:pPr>
            <a:fld id="{1927BBA7-EBED-4B09-8E6F-8E6C3B030804}" type="slidenum">
              <a:rPr lang="ru-RU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1</a:t>
            </a:fld>
            <a:endParaRPr 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B14C5-486F-495F-BDC2-675A1A62D3EB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0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3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9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384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0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4370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76440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0027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40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40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5368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288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422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350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6814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1295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0211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94092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0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90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91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791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8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580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8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7466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1942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42808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29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29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0619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54208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400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328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66244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6790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3920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933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E94F234-972B-4B29-8851-03CD5A2AFB91}" type="slidenum">
              <a:rPr lang="ru-RU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7907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4057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6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81105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6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481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24240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9415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17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17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0703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7133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376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304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89625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4718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3775" y="63055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89F0-E725-4061-88B4-8429AA1AA88A}" type="slidenum">
              <a:rPr lang="ru-RU">
                <a:solidFill>
                  <a:srgbClr val="E7DEC9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2188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21236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7259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4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232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4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8643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93985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99334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04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04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7130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83722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350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278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10546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539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8226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39261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4728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03225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1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20024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1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316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97186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8748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3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35493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4503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2"/>
            <a:ext cx="68580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16"/>
            <a:ext cx="762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1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873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94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94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2216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38621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2552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1227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2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12805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839"/>
            <a:ext cx="3810000" cy="1162051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7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4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639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71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440"/>
            <a:ext cx="685800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812"/>
            <a:ext cx="649224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83136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9421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70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706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0081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E94F234-972B-4B29-8851-03CD5A2AFB91}" type="slidenum">
              <a:rPr lang="ru-RU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1095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6305611"/>
            <a:ext cx="2133600" cy="47625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715000" y="6305611"/>
            <a:ext cx="2895600" cy="47625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3775" y="6305611"/>
            <a:ext cx="457200" cy="47625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89F0-E725-4061-88B4-8429AA1AA88A}" type="slidenum">
              <a:rPr lang="ru-RU">
                <a:solidFill>
                  <a:srgbClr val="E7DEC9">
                    <a:shade val="50000"/>
                    <a:satMod val="20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444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9219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06958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11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25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66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64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15580" y="394601"/>
            <a:ext cx="37128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8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26543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2711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11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25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66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64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894" y="1717662"/>
            <a:ext cx="3671888" cy="47862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37971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81316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983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9619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6993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9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2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1300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63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530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458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33746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67887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5031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22829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8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07201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8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9889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2999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3933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77282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1169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9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2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634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0168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90355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6338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33991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8953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8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7637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8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3177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34659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23794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23240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84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98696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8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1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588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2053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34103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1208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2186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7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435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7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07134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2847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0843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39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6845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68634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4892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7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0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41378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9002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6076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3495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93576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6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63574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6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1037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7732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80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64477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34874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16177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5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7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3269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76985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7836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4887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5277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97523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79922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39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9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867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28168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65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52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93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518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15580" y="394655"/>
            <a:ext cx="37128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8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9217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36719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65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52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93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518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894" y="1717662"/>
            <a:ext cx="3671888" cy="47862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459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31159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51013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39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39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80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92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15580" y="394629"/>
            <a:ext cx="37128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8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01680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6706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39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39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80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92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894" y="1717662"/>
            <a:ext cx="3671888" cy="47862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33101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65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9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1605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86938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381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10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51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34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15580" y="394571"/>
            <a:ext cx="37128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8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16977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8596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381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10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51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34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2" y="4013200"/>
            <a:ext cx="337185" cy="2844800"/>
          </a:xfrm>
          <a:custGeom>
            <a:avLst/>
            <a:gdLst/>
            <a:ahLst/>
            <a:cxnLst/>
            <a:rect l="l" t="t" r="r" b="b"/>
            <a:pathLst>
              <a:path w="449580" h="2844800">
                <a:moveTo>
                  <a:pt x="0" y="0"/>
                </a:moveTo>
                <a:lnTo>
                  <a:pt x="0" y="2844799"/>
                </a:lnTo>
                <a:lnTo>
                  <a:pt x="449262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894" y="1717662"/>
            <a:ext cx="3671888" cy="47862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25014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77921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2527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13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4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2783278-A549-4076-A007-25639F771706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0F6FC6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A46348E-820B-4CD9-B40C-C25B49A06A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04835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6997746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25494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3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3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942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25997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32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306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1" y="1444306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0979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1284394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6644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2864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8" y="6407956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1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5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78354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3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461122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52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72244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E94F234-972B-4B29-8851-03CD5A2AFB91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94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65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92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92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17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661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526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454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916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98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425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4903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555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9899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9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149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9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483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547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8829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89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89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2088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069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520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448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246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341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969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3499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752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339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8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7361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8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0294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2757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430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85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85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178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7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121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512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440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538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805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7841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1744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209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7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8527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7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305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0941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697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80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80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4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120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689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502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430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3285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2038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367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9531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835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6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1020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6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951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756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01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7265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74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74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8145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4930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490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418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7496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1670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378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9517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997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2935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52782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2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3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359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181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59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59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9714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8021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460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388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9787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524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0815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9290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68922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7590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51DF-3E1B-45CD-A753-835D459D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CFA658-3B69-47D9-88A2-FED89579C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6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13E8EB-64D3-4D44-986B-D476A0917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A39D42-AC7F-4652-8CB0-565BDD5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107CA4-56C8-485E-AE38-66AD981F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49A25-7F3E-4898-AFF3-6E2C559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89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27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10574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D4F68-0A92-42F0-BCE7-C6D276A6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516790-A7B8-4ADA-B02D-2D412FE03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3B9B-A8B4-4939-8239-1A1C98B5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D156CF-2981-419B-966E-B83B02B1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76F66-8B78-4324-AAD2-24F03E19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689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296240-8A23-4E31-8F19-D25D4189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D5F95-1B95-4555-90A9-8D03CD79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AE6664-7469-42E2-983F-BF684626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40E4E-A532-4338-8C39-1BFE26C9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25B03-7B6E-4B0C-956D-AD7AC20A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592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1972C-B227-4AF5-9425-B6C83A799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50" y="1090538"/>
            <a:ext cx="6554449" cy="2896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A0688C-B3BB-465B-B83B-3DF42F47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750" y="4111701"/>
            <a:ext cx="655444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FC441-104D-42F0-AB69-F4A85B8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2BCAF-4E56-4601-95F9-B12B939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FD7AD-C4EC-420E-BC2E-D139031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2819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63FFD-B1D8-4AC1-82CC-F688B754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B20EE-A27B-4727-AB21-BAD3B705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EDA2-C332-4E04-BFB7-3DDF8C81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50D5F-A117-4B7A-A632-6AA5848A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18296-5B09-4918-A282-E7B31190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6716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4A1BF-59A9-4FA2-8007-209A4D76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96" y="915442"/>
            <a:ext cx="7122280" cy="32669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FE3803-FE09-4442-BD17-059CE0610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896" y="4287370"/>
            <a:ext cx="7122280" cy="165255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C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F6477-C462-4E5F-A11C-F4065B29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5318A-0060-4AA4-9F64-F429146D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0ED01-02C5-41A1-9D83-F8E8D6E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736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969A9-E98E-4D24-8A71-1AF13961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9676A-7AD8-4F66-A91E-04CF57960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67" y="1825625"/>
            <a:ext cx="423378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0A923D-AD75-48A2-A832-376F553BB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421879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82F918-5592-471C-9FDA-699F303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A8499-6E3B-4E8B-B959-2503FC4F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7A001-6C1E-41C2-AF02-B4BFFC92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8526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D8366-0C24-4794-A78E-6E39D316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12762-4451-4DEE-844F-9CB74B3F8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5DD43-FC97-4E88-BCE7-0DC95B4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FD69-9D96-47D9-8CC7-72A3044F8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376026-A806-4462-9769-03FF7BBD7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7F3965-53B9-4C76-AD74-1EDDDC8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84DCAB-1D38-48AD-B1D8-B67FE1AE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15449-FCD3-4A80-83BE-0F131FD3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6179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A9F20-0C9E-46EE-B7A9-7D173A27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85530C-8118-4194-A32E-F0980B50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426C5F-E04D-4FED-945D-7DE4916F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3DD91A-B83F-4CC1-86DA-FA7D6FD7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363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E96873-2124-4A8D-9DB4-D4994DDA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A024DA-9250-4388-A224-4BCC027D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802216-C541-4B88-BA9B-9E34BCCA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90678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D78FD-4DAE-4A9B-B0AE-FFD6E453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A2ED5-573E-4081-8E8A-825BDBE5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60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939037-039F-4C25-B6BE-09A14063A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F865C-4088-4EB9-8991-91BD746C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4080ED-F94C-47CD-8EDA-790A872D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D21AA0-1040-42E9-A4A5-ABCFBFC5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44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theme" Target="../theme/theme15.xml"/><Relationship Id="rId5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6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theme" Target="../theme/theme21.xml"/><Relationship Id="rId5" Type="http://schemas.openxmlformats.org/officeDocument/2006/relationships/slideLayout" Target="../slideLayouts/slideLayout225.xml"/><Relationship Id="rId4" Type="http://schemas.openxmlformats.org/officeDocument/2006/relationships/slideLayout" Target="../slideLayouts/slideLayout224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227.xml"/><Relationship Id="rId1" Type="http://schemas.openxmlformats.org/officeDocument/2006/relationships/slideLayout" Target="../slideLayouts/slideLayout226.xml"/><Relationship Id="rId6" Type="http://schemas.openxmlformats.org/officeDocument/2006/relationships/theme" Target="../theme/theme22.xml"/><Relationship Id="rId5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9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3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theme" Target="../theme/theme23.xml"/><Relationship Id="rId5" Type="http://schemas.openxmlformats.org/officeDocument/2006/relationships/slideLayout" Target="../slideLayouts/slideLayout235.xml"/><Relationship Id="rId4" Type="http://schemas.openxmlformats.org/officeDocument/2006/relationships/slideLayout" Target="../slideLayouts/slideLayout234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Relationship Id="rId14" Type="http://schemas.openxmlformats.org/officeDocument/2006/relationships/image" Target="../media/image6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5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8" y="21106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8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29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51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51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51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44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9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6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6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46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5" y="-815920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30" y="21116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900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84" y="-52"/>
            <a:ext cx="8131127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9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611"/>
            <a:ext cx="2133600" cy="476251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11.12.2023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611"/>
            <a:ext cx="2895600" cy="476251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611"/>
            <a:ext cx="457200" cy="476251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2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96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11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25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66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64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1271" y="233630"/>
            <a:ext cx="51473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7335" y="1291585"/>
            <a:ext cx="86893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8002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002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kern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8002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ker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7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1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3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0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0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0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7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2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C195-B877-4A51-A762-B6C5C1AD8B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9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675DA-170E-4A25-8DCE-2A1B10CCFC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2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62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6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59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7DC3F-A203-4E56-96FD-9F7E48A140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6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8DC31-B85C-41AF-99E2-5C219FAC3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3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65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52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93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518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1271" y="233630"/>
            <a:ext cx="51473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7343" y="1291639"/>
            <a:ext cx="86893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8056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056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kern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8056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ker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6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439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39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80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92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1271" y="233630"/>
            <a:ext cx="51473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7343" y="1291613"/>
            <a:ext cx="86893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803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03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kern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803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ker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38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8307" y="0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568603" y="3681381"/>
            <a:ext cx="3573304" cy="3176905"/>
          </a:xfrm>
          <a:custGeom>
            <a:avLst/>
            <a:gdLst/>
            <a:ahLst/>
            <a:cxnLst/>
            <a:rect l="l" t="t" r="r" b="b"/>
            <a:pathLst>
              <a:path w="4764405" h="3176904">
                <a:moveTo>
                  <a:pt x="4764024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6886694" y="0"/>
            <a:ext cx="225552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201" y="0"/>
                </a:moveTo>
                <a:lnTo>
                  <a:pt x="2043047" y="0"/>
                </a:lnTo>
                <a:lnTo>
                  <a:pt x="0" y="6857997"/>
                </a:lnTo>
                <a:lnTo>
                  <a:pt x="3007201" y="6857997"/>
                </a:lnTo>
                <a:lnTo>
                  <a:pt x="3007201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7203197" y="0"/>
            <a:ext cx="1941195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739" y="0"/>
                </a:moveTo>
                <a:lnTo>
                  <a:pt x="0" y="0"/>
                </a:lnTo>
                <a:lnTo>
                  <a:pt x="1208264" y="6857997"/>
                </a:lnTo>
                <a:lnTo>
                  <a:pt x="2587739" y="6857997"/>
                </a:lnTo>
                <a:lnTo>
                  <a:pt x="2587739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6699710" y="3048000"/>
            <a:ext cx="2444591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074" y="0"/>
                </a:moveTo>
                <a:lnTo>
                  <a:pt x="0" y="3809999"/>
                </a:lnTo>
                <a:lnTo>
                  <a:pt x="3259074" y="3809999"/>
                </a:lnTo>
                <a:lnTo>
                  <a:pt x="325907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7003051" y="0"/>
            <a:ext cx="2138839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445" y="0"/>
                </a:moveTo>
                <a:lnTo>
                  <a:pt x="0" y="0"/>
                </a:lnTo>
                <a:lnTo>
                  <a:pt x="2467904" y="6857997"/>
                </a:lnTo>
                <a:lnTo>
                  <a:pt x="2851445" y="6857997"/>
                </a:lnTo>
                <a:lnTo>
                  <a:pt x="2851445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8173690" y="0"/>
            <a:ext cx="968216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573" y="0"/>
                </a:moveTo>
                <a:lnTo>
                  <a:pt x="1018874" y="0"/>
                </a:lnTo>
                <a:lnTo>
                  <a:pt x="0" y="6857997"/>
                </a:lnTo>
                <a:lnTo>
                  <a:pt x="1290573" y="6857997"/>
                </a:lnTo>
                <a:lnTo>
                  <a:pt x="1290573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8205613" y="0"/>
            <a:ext cx="936308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006" y="0"/>
                </a:moveTo>
                <a:lnTo>
                  <a:pt x="0" y="0"/>
                </a:lnTo>
                <a:lnTo>
                  <a:pt x="1107671" y="6857997"/>
                </a:lnTo>
                <a:lnTo>
                  <a:pt x="1248006" y="6857997"/>
                </a:lnTo>
                <a:lnTo>
                  <a:pt x="1248006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7778403" y="3589434"/>
            <a:ext cx="1363504" cy="3268979"/>
          </a:xfrm>
          <a:custGeom>
            <a:avLst/>
            <a:gdLst/>
            <a:ahLst/>
            <a:cxnLst/>
            <a:rect l="l" t="t" r="r" b="b"/>
            <a:pathLst>
              <a:path w="1818004" h="3268979">
                <a:moveTo>
                  <a:pt x="1817624" y="0"/>
                </a:moveTo>
                <a:lnTo>
                  <a:pt x="0" y="3268599"/>
                </a:lnTo>
                <a:lnTo>
                  <a:pt x="1817624" y="3268599"/>
                </a:lnTo>
                <a:lnTo>
                  <a:pt x="1817624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1271" y="233630"/>
            <a:ext cx="51473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7320" y="1291555"/>
            <a:ext cx="86893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72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72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kern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72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ker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7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5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36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2783278-A549-4076-A007-25639F771706}" type="datetimeFigureOut">
              <a:rPr lang="ru-RU" smtClean="0">
                <a:solidFill>
                  <a:prstClr val="black"/>
                </a:solidFill>
              </a:rPr>
              <a:pPr/>
              <a:t>11.12.2023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8" y="6407956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56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A46348E-820B-4CD9-B40C-C25B49A06A8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7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61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61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61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4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6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61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6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814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6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60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6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23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5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59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5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678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5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5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5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12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5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5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5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17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CA52-7FEC-422C-A4B7-65A0823D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66" y="365129"/>
            <a:ext cx="8566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729B2-9A67-43FB-AFB7-02B10CBC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066" y="1825625"/>
            <a:ext cx="85668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4CB05-CCE8-4869-82A3-644830B06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53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37DD21-0023-4EC9-9FED-379AD3AF0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53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3F8D6-46AC-4A48-815C-1FBF4509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53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8D34-D9F9-444C-A9F4-1DBFEFBA04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7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A5C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8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0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0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openxmlformats.org/officeDocument/2006/relationships/slideLayout" Target="../slideLayouts/slideLayout4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120080" y="116632"/>
            <a:ext cx="7772400" cy="1656184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Публичный отчет</a:t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«Гимназия № 3 ЗМР РТ» </a:t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4.12.2021г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195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1187553" y="2997200"/>
            <a:ext cx="3529013" cy="1981200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4500" b="1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5" descr="G:\Абзалова\презентации, фото\Здание гимназии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2135336"/>
            <a:ext cx="7128792" cy="4318000"/>
          </a:xfrm>
          <a:noFill/>
        </p:spPr>
      </p:pic>
    </p:spTree>
    <p:extLst>
      <p:ext uri="{BB962C8B-B14F-4D97-AF65-F5344CB8AC3E}">
        <p14:creationId xmlns:p14="http://schemas.microsoft.com/office/powerpoint/2010/main" val="303142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8640"/>
            <a:ext cx="4114801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36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971600" y="1124744"/>
            <a:ext cx="4608512" cy="5328592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  <a:p>
            <a:pPr algn="ctr">
              <a:buNone/>
            </a:pPr>
            <a:r>
              <a:rPr lang="ru-RU" sz="4500" b="1" dirty="0"/>
              <a:t>Директор гимназии с 1976 по 2004 гг.</a:t>
            </a:r>
          </a:p>
          <a:p>
            <a:pPr algn="ctr">
              <a:buNone/>
            </a:pPr>
            <a:r>
              <a:rPr lang="ru-RU" sz="4000" b="1" dirty="0"/>
              <a:t>Награды: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Почетная грамота Министерства просвещения РСФСР, 1976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Знак «Отличник народного просвещения», 1980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Медаль «Ветеран труда», 1986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Почетное звание «Заслуженный учитель ТАССР», 1991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Почетная грамота Министерства народного образования ТАССР, 1991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Почетное звание «Заслуженный педагог Российской Федерации, 1998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Почетное звание «Директор года», 1998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Почетное звание «Народный педагог», 1999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Диплом ВАКО «Союз», 2000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Орден «За заслуги перед Отечеством </a:t>
            </a:r>
            <a:r>
              <a:rPr lang="en-US" sz="4600" dirty="0"/>
              <a:t>II </a:t>
            </a:r>
            <a:r>
              <a:rPr lang="ru-RU" sz="4600" dirty="0"/>
              <a:t>степени», 2002 г.</a:t>
            </a:r>
            <a:endParaRPr lang="en-US" sz="4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Диплом лауреата Всероссийского конкурса «Космос», 2002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4600" dirty="0"/>
              <a:t>Медаль «За заслуги перед </a:t>
            </a:r>
            <a:r>
              <a:rPr lang="ru-RU" sz="4600" dirty="0" err="1"/>
              <a:t>Зеленодольским</a:t>
            </a:r>
            <a:r>
              <a:rPr lang="ru-RU" sz="4600" dirty="0"/>
              <a:t>  муниципальным районом», 2009 г</a:t>
            </a:r>
            <a:r>
              <a:rPr lang="ru-RU" sz="4600" dirty="0" smtClean="0"/>
              <a:t>.</a:t>
            </a:r>
            <a:endParaRPr lang="ru-RU" sz="4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268760"/>
            <a:ext cx="3001021" cy="48117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259632" y="260648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Проценко Валентина Александровна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45056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76672"/>
            <a:ext cx="7863408" cy="2209800"/>
          </a:xfrm>
          <a:noFill/>
        </p:spPr>
      </p:pic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2743200"/>
            <a:ext cx="3218762" cy="342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95536" y="3789040"/>
            <a:ext cx="8496944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43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9"/>
            <a:ext cx="632460" cy="5666105"/>
          </a:xfrm>
          <a:custGeom>
            <a:avLst/>
            <a:gdLst/>
            <a:ahLst/>
            <a:cxnLst/>
            <a:rect l="l" t="t" r="r" b="b"/>
            <a:pathLst>
              <a:path w="843280" h="5666105">
                <a:moveTo>
                  <a:pt x="842962" y="0"/>
                </a:moveTo>
                <a:lnTo>
                  <a:pt x="0" y="0"/>
                </a:lnTo>
                <a:lnTo>
                  <a:pt x="0" y="5665787"/>
                </a:lnTo>
                <a:lnTo>
                  <a:pt x="84296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3528" y="238506"/>
            <a:ext cx="7848871" cy="39215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lang="ru-RU" sz="2400" b="1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МБОУ </a:t>
            </a:r>
            <a:r>
              <a:rPr sz="2400" b="1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Гимназия</a:t>
            </a:r>
            <a:r>
              <a:rPr sz="2400" b="1" kern="0" spc="-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№3</a:t>
            </a:r>
            <a:r>
              <a:rPr sz="2400" b="1" kern="0" spc="-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Зеленодольского</a:t>
            </a:r>
            <a:r>
              <a:rPr sz="2400" b="1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муниципального</a:t>
            </a:r>
            <a:r>
              <a:rPr sz="2400" b="1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района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Республики</a:t>
            </a:r>
            <a:r>
              <a:rPr sz="2400" b="1" kern="0" spc="-1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Татарстан</a:t>
            </a:r>
            <a:r>
              <a:rPr sz="2400" b="1" kern="0" spc="-1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»</a:t>
            </a:r>
            <a:endParaRPr sz="205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" algn="ctr">
              <a:spcBef>
                <a:spcPts val="5"/>
              </a:spcBef>
            </a:pPr>
            <a:endParaRPr lang="ru-RU" sz="1400" b="1" kern="0" dirty="0" smtClea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" algn="ctr">
              <a:spcBef>
                <a:spcPts val="5"/>
              </a:spcBef>
            </a:pPr>
            <a:r>
              <a:rPr sz="2400" b="1" kern="0" dirty="0" err="1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Республиканский</a:t>
            </a:r>
            <a:r>
              <a:rPr sz="2400" b="1" kern="0" spc="-2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этап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</a:t>
            </a:r>
            <a:r>
              <a:rPr sz="2400" b="1" kern="0" spc="-6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соискание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гранта</a:t>
            </a:r>
            <a:endParaRPr sz="24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86055" marR="178435" algn="ctr"/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«Поддержка</a:t>
            </a:r>
            <a:r>
              <a:rPr sz="2400" b="1" kern="0" spc="-9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муниципальных</a:t>
            </a:r>
            <a:r>
              <a:rPr sz="2400" b="1" kern="0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дошкольных</a:t>
            </a:r>
            <a:r>
              <a:rPr sz="2400" b="1" kern="0" spc="-6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организаций</a:t>
            </a:r>
            <a:r>
              <a:rPr sz="2400" b="1" kern="0" spc="-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</a:t>
            </a:r>
            <a:r>
              <a:rPr sz="2400" b="1" kern="0" spc="-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муниципальных</a:t>
            </a:r>
            <a:r>
              <a:rPr sz="2400" b="1" kern="0" spc="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общеобразовательных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организаций</a:t>
            </a:r>
            <a:r>
              <a:rPr sz="2400" b="1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</a:t>
            </a:r>
            <a:r>
              <a:rPr sz="2400" b="1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реализации</a:t>
            </a:r>
            <a:r>
              <a:rPr sz="2400" b="1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проектов,</a:t>
            </a:r>
            <a:r>
              <a:rPr sz="2400" b="1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направленных</a:t>
            </a:r>
            <a:r>
              <a:rPr sz="2400" b="1" kern="0" spc="-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25" dirty="0" err="1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</a:t>
            </a:r>
            <a:r>
              <a:rPr lang="ru-RU" sz="2400" b="1" kern="0" spc="-25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 err="1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сохранение</a:t>
            </a:r>
            <a:r>
              <a:rPr sz="2400" b="1" kern="0" spc="-6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развитие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языков,</a:t>
            </a:r>
            <a:r>
              <a:rPr sz="2400" b="1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традиций,</a:t>
            </a:r>
            <a:r>
              <a:rPr sz="2400" b="1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культур</a:t>
            </a:r>
            <a:r>
              <a:rPr sz="2400" b="1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народов,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проживающих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</a:t>
            </a:r>
            <a:r>
              <a:rPr sz="2400" b="1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территории</a:t>
            </a:r>
            <a:r>
              <a:rPr sz="2400" b="1" kern="0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Республики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Татарстан,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</a:t>
            </a:r>
            <a:r>
              <a:rPr sz="2400" b="1" kern="0" spc="-7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рамках 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Года</a:t>
            </a:r>
            <a:r>
              <a:rPr sz="2400" b="1" kern="0" spc="-8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родных</a:t>
            </a:r>
            <a:r>
              <a:rPr sz="2400" b="1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языков</a:t>
            </a:r>
            <a:r>
              <a:rPr sz="2400" b="1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</a:t>
            </a:r>
            <a:r>
              <a:rPr sz="2400" b="1" kern="0" spc="-7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народного</a:t>
            </a:r>
            <a:r>
              <a:rPr sz="2400" b="1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единства»</a:t>
            </a:r>
            <a:r>
              <a:rPr sz="2400" b="1" kern="0" spc="-6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</a:t>
            </a:r>
            <a:r>
              <a:rPr sz="2400" b="1" kern="0" spc="-7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2021</a:t>
            </a:r>
            <a:r>
              <a:rPr sz="2400" b="1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400" b="1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год</a:t>
            </a:r>
            <a:endParaRPr sz="24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720" y="4509120"/>
            <a:ext cx="4176464" cy="232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64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3"/>
            <a:ext cx="632460" cy="5666105"/>
          </a:xfrm>
          <a:custGeom>
            <a:avLst/>
            <a:gdLst/>
            <a:ahLst/>
            <a:cxnLst/>
            <a:rect l="l" t="t" r="r" b="b"/>
            <a:pathLst>
              <a:path w="843280" h="5666105">
                <a:moveTo>
                  <a:pt x="842962" y="0"/>
                </a:moveTo>
                <a:lnTo>
                  <a:pt x="0" y="0"/>
                </a:lnTo>
                <a:lnTo>
                  <a:pt x="0" y="5665787"/>
                </a:lnTo>
                <a:lnTo>
                  <a:pt x="84296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9552" y="908720"/>
            <a:ext cx="489654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Times New Roman"/>
                <a:cs typeface="Times New Roman"/>
              </a:rPr>
              <a:t>«Сохраняя</a:t>
            </a:r>
            <a:r>
              <a:rPr sz="4400" spc="-15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язык»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536" y="2420888"/>
            <a:ext cx="4891907" cy="25975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7034" marR="396240" algn="ctr">
              <a:spcBef>
                <a:spcPts val="95"/>
              </a:spcBef>
            </a:pP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центр</a:t>
            </a:r>
            <a:r>
              <a:rPr sz="2800" kern="0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поликультурного</a:t>
            </a:r>
            <a:r>
              <a:rPr sz="2800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образования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sz="2800" kern="0" spc="-1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/>
            </a:r>
            <a:br>
              <a:rPr lang="ru-RU" sz="2800" kern="0" spc="-1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</a:br>
            <a:r>
              <a:rPr sz="2800" kern="0" spc="-25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МБОУ</a:t>
            </a:r>
            <a:r>
              <a:rPr sz="2800" kern="0" spc="-10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«Гимназия</a:t>
            </a:r>
            <a:r>
              <a:rPr sz="2800" kern="0" spc="-1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№3</a:t>
            </a:r>
            <a:endParaRPr sz="28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marR="5080" algn="ctr"/>
            <a:r>
              <a:rPr sz="2800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Зеленодольского</a:t>
            </a:r>
            <a:r>
              <a:rPr sz="2800" kern="0" spc="-1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муниципального</a:t>
            </a:r>
            <a:r>
              <a:rPr sz="2800" kern="0" spc="-10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района Республики</a:t>
            </a:r>
            <a:r>
              <a:rPr sz="2800" kern="0" spc="-1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Татарстан»</a:t>
            </a:r>
            <a:endParaRPr sz="28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1248" y="774191"/>
            <a:ext cx="3543240" cy="537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25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5"/>
            <a:ext cx="632460" cy="5666105"/>
          </a:xfrm>
          <a:custGeom>
            <a:avLst/>
            <a:gdLst/>
            <a:ahLst/>
            <a:cxnLst/>
            <a:rect l="l" t="t" r="r" b="b"/>
            <a:pathLst>
              <a:path w="843280" h="5666105">
                <a:moveTo>
                  <a:pt x="842962" y="0"/>
                </a:moveTo>
                <a:lnTo>
                  <a:pt x="0" y="0"/>
                </a:lnTo>
                <a:lnTo>
                  <a:pt x="0" y="5665787"/>
                </a:lnTo>
                <a:lnTo>
                  <a:pt x="84296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12438" y="2746503"/>
            <a:ext cx="4580573" cy="954405"/>
          </a:xfrm>
          <a:custGeom>
            <a:avLst/>
            <a:gdLst/>
            <a:ahLst/>
            <a:cxnLst/>
            <a:rect l="l" t="t" r="r" b="b"/>
            <a:pathLst>
              <a:path w="6107430" h="954404">
                <a:moveTo>
                  <a:pt x="6107176" y="0"/>
                </a:moveTo>
                <a:lnTo>
                  <a:pt x="0" y="0"/>
                </a:lnTo>
                <a:lnTo>
                  <a:pt x="0" y="954087"/>
                </a:lnTo>
                <a:lnTo>
                  <a:pt x="6107176" y="954087"/>
                </a:lnTo>
                <a:lnTo>
                  <a:pt x="61071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12409" y="2996951"/>
            <a:ext cx="4448025" cy="895758"/>
          </a:xfrm>
          <a:prstGeom prst="rect">
            <a:avLst/>
          </a:prstGeom>
          <a:ln w="19050">
            <a:solidFill>
              <a:srgbClr val="90C225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2075" marR="233679">
              <a:spcBef>
                <a:spcPts val="265"/>
              </a:spcBef>
            </a:pPr>
            <a:r>
              <a:rPr sz="2800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Конференция</a:t>
            </a:r>
            <a:r>
              <a:rPr sz="2800" kern="0" spc="-1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«Татары,</a:t>
            </a:r>
            <a:r>
              <a:rPr sz="2800" kern="0" spc="-1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прославившие </a:t>
            </a: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свой</a:t>
            </a:r>
            <a:r>
              <a:rPr sz="2800" kern="0" spc="-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народ»</a:t>
            </a:r>
            <a:endParaRPr sz="28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85019" y="1092265"/>
            <a:ext cx="5352098" cy="523875"/>
          </a:xfrm>
          <a:custGeom>
            <a:avLst/>
            <a:gdLst/>
            <a:ahLst/>
            <a:cxnLst/>
            <a:rect l="l" t="t" r="r" b="b"/>
            <a:pathLst>
              <a:path w="7136130" h="523875">
                <a:moveTo>
                  <a:pt x="7135749" y="0"/>
                </a:moveTo>
                <a:lnTo>
                  <a:pt x="0" y="0"/>
                </a:lnTo>
                <a:lnTo>
                  <a:pt x="0" y="523875"/>
                </a:lnTo>
                <a:lnTo>
                  <a:pt x="7135749" y="523875"/>
                </a:lnTo>
                <a:lnTo>
                  <a:pt x="71357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85019" y="1092233"/>
            <a:ext cx="5352098" cy="897040"/>
          </a:xfrm>
          <a:prstGeom prst="rect">
            <a:avLst/>
          </a:prstGeom>
          <a:ln w="19050">
            <a:solidFill>
              <a:srgbClr val="90C225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1440">
              <a:spcBef>
                <a:spcPts val="275"/>
              </a:spcBef>
            </a:pP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Музей</a:t>
            </a:r>
            <a:r>
              <a:rPr sz="2800" kern="0" spc="-1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«Знаменитые</a:t>
            </a:r>
            <a:r>
              <a:rPr sz="2800" kern="0" spc="-1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татары</a:t>
            </a:r>
            <a:r>
              <a:rPr sz="2800" kern="0" spc="-1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современности</a:t>
            </a:r>
            <a:r>
              <a:rPr sz="2800" kern="0" spc="-1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»</a:t>
            </a:r>
            <a:endParaRPr sz="2800" kern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12406" y="4003676"/>
            <a:ext cx="4572000" cy="954405"/>
          </a:xfrm>
          <a:custGeom>
            <a:avLst/>
            <a:gdLst/>
            <a:ahLst/>
            <a:cxnLst/>
            <a:rect l="l" t="t" r="r" b="b"/>
            <a:pathLst>
              <a:path w="6096000" h="954404">
                <a:moveTo>
                  <a:pt x="6096000" y="0"/>
                </a:moveTo>
                <a:lnTo>
                  <a:pt x="0" y="0"/>
                </a:lnTo>
                <a:lnTo>
                  <a:pt x="0" y="954087"/>
                </a:lnTo>
                <a:lnTo>
                  <a:pt x="6096000" y="954087"/>
                </a:lnTo>
                <a:lnTo>
                  <a:pt x="6096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12406" y="4003644"/>
            <a:ext cx="4572000" cy="1758174"/>
          </a:xfrm>
          <a:prstGeom prst="rect">
            <a:avLst/>
          </a:prstGeom>
          <a:ln w="19050">
            <a:solidFill>
              <a:srgbClr val="90C225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 marR="556260">
              <a:spcBef>
                <a:spcPts val="270"/>
              </a:spcBef>
            </a:pPr>
            <a:r>
              <a:rPr sz="2800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Объединение</a:t>
            </a:r>
            <a:r>
              <a:rPr sz="2800" kern="0" spc="-8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«Молодежное</a:t>
            </a:r>
            <a:r>
              <a:rPr sz="2800" kern="0" spc="-9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крыло» </a:t>
            </a:r>
            <a:r>
              <a:rPr sz="2800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Ассамблеи</a:t>
            </a:r>
            <a:r>
              <a:rPr sz="2800" kern="0" spc="-8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народов</a:t>
            </a:r>
            <a:r>
              <a:rPr sz="2800" kern="0" spc="-114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Татарстана</a:t>
            </a:r>
            <a:endParaRPr sz="280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14790" y="1997140"/>
            <a:ext cx="4359116" cy="523875"/>
          </a:xfrm>
          <a:custGeom>
            <a:avLst/>
            <a:gdLst/>
            <a:ahLst/>
            <a:cxnLst/>
            <a:rect l="l" t="t" r="r" b="b"/>
            <a:pathLst>
              <a:path w="5812155" h="523875">
                <a:moveTo>
                  <a:pt x="5811901" y="0"/>
                </a:moveTo>
                <a:lnTo>
                  <a:pt x="0" y="0"/>
                </a:lnTo>
                <a:lnTo>
                  <a:pt x="0" y="523875"/>
                </a:lnTo>
                <a:lnTo>
                  <a:pt x="5811901" y="523875"/>
                </a:lnTo>
                <a:lnTo>
                  <a:pt x="5811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14790" y="1997108"/>
            <a:ext cx="4359116" cy="895758"/>
          </a:xfrm>
          <a:prstGeom prst="rect">
            <a:avLst/>
          </a:prstGeom>
          <a:ln w="19050">
            <a:solidFill>
              <a:srgbClr val="90C225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2075">
              <a:spcBef>
                <a:spcPts val="265"/>
              </a:spcBef>
            </a:pP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Клуб</a:t>
            </a:r>
            <a:r>
              <a:rPr sz="2800" kern="0" spc="-10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интересных</a:t>
            </a:r>
            <a:r>
              <a:rPr sz="2800" kern="0" spc="-10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встреч</a:t>
            </a:r>
            <a:r>
              <a:rPr sz="2800" kern="0" spc="-114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«Аралашу»</a:t>
            </a:r>
            <a:endParaRPr sz="28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51727" y="5430902"/>
            <a:ext cx="5202079" cy="954405"/>
          </a:xfrm>
          <a:custGeom>
            <a:avLst/>
            <a:gdLst/>
            <a:ahLst/>
            <a:cxnLst/>
            <a:rect l="l" t="t" r="r" b="b"/>
            <a:pathLst>
              <a:path w="6936105" h="954404">
                <a:moveTo>
                  <a:pt x="6935724" y="0"/>
                </a:moveTo>
                <a:lnTo>
                  <a:pt x="0" y="0"/>
                </a:lnTo>
                <a:lnTo>
                  <a:pt x="0" y="954087"/>
                </a:lnTo>
                <a:lnTo>
                  <a:pt x="6935724" y="954087"/>
                </a:lnTo>
                <a:lnTo>
                  <a:pt x="69357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51727" y="5430870"/>
            <a:ext cx="5202079" cy="1327286"/>
          </a:xfrm>
          <a:prstGeom prst="rect">
            <a:avLst/>
          </a:prstGeom>
          <a:ln w="19050">
            <a:solidFill>
              <a:srgbClr val="90C225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 marR="472440">
              <a:spcBef>
                <a:spcPts val="270"/>
              </a:spcBef>
            </a:pPr>
            <a:r>
              <a:rPr sz="2800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Международный</a:t>
            </a:r>
            <a:r>
              <a:rPr sz="2800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литературно- </a:t>
            </a:r>
            <a:r>
              <a:rPr sz="2800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художественный</a:t>
            </a:r>
            <a:r>
              <a:rPr sz="2800" kern="0" spc="-8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конкурс</a:t>
            </a:r>
            <a:r>
              <a:rPr sz="2800" kern="0" spc="-10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«Крылья</a:t>
            </a:r>
            <a:r>
              <a:rPr sz="2800" kern="0" spc="-9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Пегаса</a:t>
            </a:r>
            <a:endParaRPr sz="280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87847" y="1647831"/>
            <a:ext cx="927259" cy="4260215"/>
          </a:xfrm>
          <a:custGeom>
            <a:avLst/>
            <a:gdLst/>
            <a:ahLst/>
            <a:cxnLst/>
            <a:rect l="l" t="t" r="r" b="b"/>
            <a:pathLst>
              <a:path w="1236345" h="4260215">
                <a:moveTo>
                  <a:pt x="1235964" y="611124"/>
                </a:moveTo>
                <a:lnTo>
                  <a:pt x="1228699" y="613702"/>
                </a:lnTo>
                <a:lnTo>
                  <a:pt x="1225296" y="613918"/>
                </a:lnTo>
                <a:lnTo>
                  <a:pt x="1224153" y="615315"/>
                </a:lnTo>
                <a:lnTo>
                  <a:pt x="1139190" y="645414"/>
                </a:lnTo>
                <a:lnTo>
                  <a:pt x="1137539" y="648970"/>
                </a:lnTo>
                <a:lnTo>
                  <a:pt x="1139825" y="655574"/>
                </a:lnTo>
                <a:lnTo>
                  <a:pt x="1143508" y="657352"/>
                </a:lnTo>
                <a:lnTo>
                  <a:pt x="1207871" y="634580"/>
                </a:lnTo>
                <a:lnTo>
                  <a:pt x="25908" y="2029917"/>
                </a:lnTo>
                <a:lnTo>
                  <a:pt x="768921" y="35928"/>
                </a:lnTo>
                <a:lnTo>
                  <a:pt x="780034" y="99822"/>
                </a:lnTo>
                <a:lnTo>
                  <a:pt x="780542" y="103251"/>
                </a:lnTo>
                <a:lnTo>
                  <a:pt x="783844" y="105537"/>
                </a:lnTo>
                <a:lnTo>
                  <a:pt x="787273" y="104902"/>
                </a:lnTo>
                <a:lnTo>
                  <a:pt x="790829" y="104394"/>
                </a:lnTo>
                <a:lnTo>
                  <a:pt x="793115" y="101092"/>
                </a:lnTo>
                <a:lnTo>
                  <a:pt x="792480" y="97663"/>
                </a:lnTo>
                <a:lnTo>
                  <a:pt x="777722" y="12382"/>
                </a:lnTo>
                <a:lnTo>
                  <a:pt x="778383" y="10668"/>
                </a:lnTo>
                <a:lnTo>
                  <a:pt x="776833" y="7226"/>
                </a:lnTo>
                <a:lnTo>
                  <a:pt x="776376" y="4572"/>
                </a:lnTo>
                <a:lnTo>
                  <a:pt x="775589" y="0"/>
                </a:lnTo>
                <a:lnTo>
                  <a:pt x="769835" y="4711"/>
                </a:lnTo>
                <a:lnTo>
                  <a:pt x="766445" y="6223"/>
                </a:lnTo>
                <a:lnTo>
                  <a:pt x="765835" y="7975"/>
                </a:lnTo>
                <a:lnTo>
                  <a:pt x="698881" y="62738"/>
                </a:lnTo>
                <a:lnTo>
                  <a:pt x="696214" y="65024"/>
                </a:lnTo>
                <a:lnTo>
                  <a:pt x="695833" y="68961"/>
                </a:lnTo>
                <a:lnTo>
                  <a:pt x="700278" y="74422"/>
                </a:lnTo>
                <a:lnTo>
                  <a:pt x="704215" y="74803"/>
                </a:lnTo>
                <a:lnTo>
                  <a:pt x="757123" y="31457"/>
                </a:lnTo>
                <a:lnTo>
                  <a:pt x="2298" y="2056752"/>
                </a:lnTo>
                <a:lnTo>
                  <a:pt x="1905" y="2056892"/>
                </a:lnTo>
                <a:lnTo>
                  <a:pt x="1803" y="2057095"/>
                </a:lnTo>
                <a:lnTo>
                  <a:pt x="1651" y="2057146"/>
                </a:lnTo>
                <a:lnTo>
                  <a:pt x="495" y="2059698"/>
                </a:lnTo>
                <a:lnTo>
                  <a:pt x="279" y="2060143"/>
                </a:lnTo>
                <a:lnTo>
                  <a:pt x="127" y="2060321"/>
                </a:lnTo>
                <a:lnTo>
                  <a:pt x="127" y="2060448"/>
                </a:lnTo>
                <a:lnTo>
                  <a:pt x="0" y="2060829"/>
                </a:lnTo>
                <a:lnTo>
                  <a:pt x="114" y="2061146"/>
                </a:lnTo>
                <a:lnTo>
                  <a:pt x="0" y="2061337"/>
                </a:lnTo>
                <a:lnTo>
                  <a:pt x="215" y="2062302"/>
                </a:lnTo>
                <a:lnTo>
                  <a:pt x="0" y="2062861"/>
                </a:lnTo>
                <a:lnTo>
                  <a:pt x="444" y="2063762"/>
                </a:lnTo>
                <a:lnTo>
                  <a:pt x="508" y="2064385"/>
                </a:lnTo>
                <a:lnTo>
                  <a:pt x="723" y="2064575"/>
                </a:lnTo>
                <a:lnTo>
                  <a:pt x="889" y="2065274"/>
                </a:lnTo>
                <a:lnTo>
                  <a:pt x="1346" y="2065578"/>
                </a:lnTo>
                <a:lnTo>
                  <a:pt x="1778" y="2066417"/>
                </a:lnTo>
                <a:lnTo>
                  <a:pt x="2235" y="2066607"/>
                </a:lnTo>
                <a:lnTo>
                  <a:pt x="734085" y="4227804"/>
                </a:lnTo>
                <a:lnTo>
                  <a:pt x="682752" y="4183138"/>
                </a:lnTo>
                <a:lnTo>
                  <a:pt x="678688" y="4183418"/>
                </a:lnTo>
                <a:lnTo>
                  <a:pt x="674116" y="4188714"/>
                </a:lnTo>
                <a:lnTo>
                  <a:pt x="674370" y="4192714"/>
                </a:lnTo>
                <a:lnTo>
                  <a:pt x="742175" y="4251693"/>
                </a:lnTo>
                <a:lnTo>
                  <a:pt x="742823" y="4253547"/>
                </a:lnTo>
                <a:lnTo>
                  <a:pt x="746175" y="4255173"/>
                </a:lnTo>
                <a:lnTo>
                  <a:pt x="751840" y="4260088"/>
                </a:lnTo>
                <a:lnTo>
                  <a:pt x="752805" y="4255325"/>
                </a:lnTo>
                <a:lnTo>
                  <a:pt x="753376" y="4252531"/>
                </a:lnTo>
                <a:lnTo>
                  <a:pt x="754888" y="4249471"/>
                </a:lnTo>
                <a:lnTo>
                  <a:pt x="754329" y="4247870"/>
                </a:lnTo>
                <a:lnTo>
                  <a:pt x="771652" y="4162983"/>
                </a:lnTo>
                <a:lnTo>
                  <a:pt x="772287" y="4159554"/>
                </a:lnTo>
                <a:lnTo>
                  <a:pt x="770128" y="4156189"/>
                </a:lnTo>
                <a:lnTo>
                  <a:pt x="763270" y="4154792"/>
                </a:lnTo>
                <a:lnTo>
                  <a:pt x="759841" y="4157002"/>
                </a:lnTo>
                <a:lnTo>
                  <a:pt x="759206" y="4160443"/>
                </a:lnTo>
                <a:lnTo>
                  <a:pt x="746226" y="4223969"/>
                </a:lnTo>
                <a:lnTo>
                  <a:pt x="18973" y="2076729"/>
                </a:lnTo>
                <a:lnTo>
                  <a:pt x="1198956" y="2819108"/>
                </a:lnTo>
                <a:lnTo>
                  <a:pt x="1130681" y="2816733"/>
                </a:lnTo>
                <a:lnTo>
                  <a:pt x="1127760" y="2819527"/>
                </a:lnTo>
                <a:lnTo>
                  <a:pt x="1127620" y="2826639"/>
                </a:lnTo>
                <a:lnTo>
                  <a:pt x="1130300" y="2829433"/>
                </a:lnTo>
                <a:lnTo>
                  <a:pt x="1220114" y="2832443"/>
                </a:lnTo>
                <a:lnTo>
                  <a:pt x="1221740" y="2833497"/>
                </a:lnTo>
                <a:lnTo>
                  <a:pt x="1225613" y="2832633"/>
                </a:lnTo>
                <a:lnTo>
                  <a:pt x="1232789" y="2832862"/>
                </a:lnTo>
                <a:lnTo>
                  <a:pt x="1229220" y="2826042"/>
                </a:lnTo>
                <a:lnTo>
                  <a:pt x="1228471" y="2822702"/>
                </a:lnTo>
                <a:lnTo>
                  <a:pt x="1227810" y="2822283"/>
                </a:lnTo>
                <a:lnTo>
                  <a:pt x="1227810" y="2829179"/>
                </a:lnTo>
                <a:lnTo>
                  <a:pt x="1227582" y="2829560"/>
                </a:lnTo>
                <a:lnTo>
                  <a:pt x="1225677" y="2832608"/>
                </a:lnTo>
                <a:lnTo>
                  <a:pt x="1227810" y="2829179"/>
                </a:lnTo>
                <a:lnTo>
                  <a:pt x="1227810" y="2822283"/>
                </a:lnTo>
                <a:lnTo>
                  <a:pt x="1226959" y="2821724"/>
                </a:lnTo>
                <a:lnTo>
                  <a:pt x="1185291" y="2741930"/>
                </a:lnTo>
                <a:lnTo>
                  <a:pt x="1181481" y="2740787"/>
                </a:lnTo>
                <a:lnTo>
                  <a:pt x="1178433" y="2742311"/>
                </a:lnTo>
                <a:lnTo>
                  <a:pt x="1175258" y="2743962"/>
                </a:lnTo>
                <a:lnTo>
                  <a:pt x="1174115" y="2747772"/>
                </a:lnTo>
                <a:lnTo>
                  <a:pt x="1175639" y="2750947"/>
                </a:lnTo>
                <a:lnTo>
                  <a:pt x="1205572" y="2808236"/>
                </a:lnTo>
                <a:lnTo>
                  <a:pt x="21234" y="2063064"/>
                </a:lnTo>
                <a:lnTo>
                  <a:pt x="1201699" y="1594713"/>
                </a:lnTo>
                <a:lnTo>
                  <a:pt x="1161669" y="1645666"/>
                </a:lnTo>
                <a:lnTo>
                  <a:pt x="1159510" y="1648460"/>
                </a:lnTo>
                <a:lnTo>
                  <a:pt x="1160018" y="1652524"/>
                </a:lnTo>
                <a:lnTo>
                  <a:pt x="1162685" y="1654683"/>
                </a:lnTo>
                <a:lnTo>
                  <a:pt x="1165479" y="1656842"/>
                </a:lnTo>
                <a:lnTo>
                  <a:pt x="1169543" y="1656334"/>
                </a:lnTo>
                <a:lnTo>
                  <a:pt x="1171702" y="1653540"/>
                </a:lnTo>
                <a:lnTo>
                  <a:pt x="1225016" y="1585480"/>
                </a:lnTo>
                <a:lnTo>
                  <a:pt x="1226693" y="1584833"/>
                </a:lnTo>
                <a:lnTo>
                  <a:pt x="1228242" y="1581353"/>
                </a:lnTo>
                <a:lnTo>
                  <a:pt x="1232789" y="1575562"/>
                </a:lnTo>
                <a:lnTo>
                  <a:pt x="1225029" y="1574393"/>
                </a:lnTo>
                <a:lnTo>
                  <a:pt x="1221994" y="1573022"/>
                </a:lnTo>
                <a:lnTo>
                  <a:pt x="1220343" y="1573682"/>
                </a:lnTo>
                <a:lnTo>
                  <a:pt x="1131316" y="1560195"/>
                </a:lnTo>
                <a:lnTo>
                  <a:pt x="1128141" y="1562608"/>
                </a:lnTo>
                <a:lnTo>
                  <a:pt x="1127125" y="1569466"/>
                </a:lnTo>
                <a:lnTo>
                  <a:pt x="1129411" y="1572768"/>
                </a:lnTo>
                <a:lnTo>
                  <a:pt x="1196911" y="1582978"/>
                </a:lnTo>
                <a:lnTo>
                  <a:pt x="28473" y="2046554"/>
                </a:lnTo>
                <a:lnTo>
                  <a:pt x="1217523" y="642708"/>
                </a:lnTo>
                <a:lnTo>
                  <a:pt x="1205611" y="710057"/>
                </a:lnTo>
                <a:lnTo>
                  <a:pt x="1207897" y="713359"/>
                </a:lnTo>
                <a:lnTo>
                  <a:pt x="1211453" y="713867"/>
                </a:lnTo>
                <a:lnTo>
                  <a:pt x="1214882" y="714502"/>
                </a:lnTo>
                <a:lnTo>
                  <a:pt x="1218184" y="712216"/>
                </a:lnTo>
                <a:lnTo>
                  <a:pt x="1218692" y="708787"/>
                </a:lnTo>
                <a:lnTo>
                  <a:pt x="1233754" y="623557"/>
                </a:lnTo>
                <a:lnTo>
                  <a:pt x="1234948" y="622173"/>
                </a:lnTo>
                <a:lnTo>
                  <a:pt x="1234694" y="618286"/>
                </a:lnTo>
                <a:lnTo>
                  <a:pt x="1234452" y="619633"/>
                </a:lnTo>
                <a:lnTo>
                  <a:pt x="1234694" y="618236"/>
                </a:lnTo>
                <a:lnTo>
                  <a:pt x="1235506" y="613664"/>
                </a:lnTo>
                <a:lnTo>
                  <a:pt x="1235964" y="611124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30013" y="214661"/>
            <a:ext cx="451104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Центр</a:t>
            </a:r>
            <a:r>
              <a:rPr sz="2800" b="1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b="1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поликультурного</a:t>
            </a:r>
            <a:r>
              <a:rPr sz="2800" b="1" kern="0" spc="-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800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образования</a:t>
            </a:r>
            <a:endParaRPr sz="280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2132856"/>
            <a:ext cx="2880320" cy="3108543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kern="0" spc="-1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«Сохраняя язык»</a:t>
            </a:r>
          </a:p>
          <a:p>
            <a:r>
              <a:rPr lang="ru-RU" sz="2800" kern="0" spc="-1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(центр поликультурного образования МБОУ «Гимназия № 3 ЗМР РТ»)</a:t>
            </a:r>
          </a:p>
        </p:txBody>
      </p:sp>
    </p:spTree>
    <p:extLst>
      <p:ext uri="{BB962C8B-B14F-4D97-AF65-F5344CB8AC3E}">
        <p14:creationId xmlns:p14="http://schemas.microsoft.com/office/powerpoint/2010/main" val="2970658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271" y="233664"/>
            <a:ext cx="5147310" cy="830997"/>
          </a:xfrm>
        </p:spPr>
        <p:txBody>
          <a:bodyPr/>
          <a:lstStyle/>
          <a:p>
            <a:r>
              <a:rPr lang="ru-RU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84784"/>
            <a:ext cx="7488831" cy="3970318"/>
          </a:xfrm>
        </p:spPr>
        <p:txBody>
          <a:bodyPr/>
          <a:lstStyle/>
          <a:p>
            <a:pPr marR="0" lvl="0" indent="0" defTabSz="91440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</a:t>
            </a:r>
            <a:r>
              <a:rPr lang="ru-RU" sz="3200" spc="-8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-3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3200" spc="-7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</a:t>
            </a:r>
          </a:p>
          <a:p>
            <a:pPr marR="0" lvl="0" indent="0" defTabSz="91440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поликультурного</a:t>
            </a:r>
            <a:r>
              <a:rPr lang="ru-RU" sz="3200" spc="-6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3200" spc="-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гимназии</a:t>
            </a:r>
            <a:r>
              <a:rPr lang="ru-RU" sz="3200" spc="-8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3200" spc="-2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-3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ru-RU" sz="3200" spc="-6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языков,</a:t>
            </a:r>
            <a:r>
              <a:rPr lang="ru-RU" sz="3200" spc="-4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традиций,</a:t>
            </a:r>
            <a:r>
              <a:rPr lang="ru-RU" sz="3200" spc="-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</a:t>
            </a:r>
            <a:r>
              <a:rPr lang="ru-RU" sz="3200" spc="-2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</a:t>
            </a:r>
            <a:r>
              <a:rPr lang="ru-RU" sz="3200" spc="-1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проживающих</a:t>
            </a:r>
            <a:r>
              <a:rPr lang="ru-RU" sz="320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320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  <a:r>
              <a:rPr lang="ru-RU" sz="320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ru-RU" sz="3200" spc="-7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endParaRPr lang="ru-RU" sz="32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 lvl="0" indent="0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183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0072" y="365125"/>
            <a:ext cx="3814025" cy="624669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 15.11.2021 </a:t>
            </a:r>
            <a:br>
              <a:rPr lang="ru-RU" sz="3600" dirty="0" smtClean="0"/>
            </a:br>
            <a:r>
              <a:rPr lang="ru-RU" sz="3600" dirty="0" smtClean="0"/>
              <a:t>по 22.11.2021 </a:t>
            </a:r>
            <a:r>
              <a:rPr lang="ru-RU" sz="3200" dirty="0" smtClean="0"/>
              <a:t>года</a:t>
            </a:r>
            <a:r>
              <a:rPr lang="ru-RU" sz="3600" dirty="0" smtClean="0"/>
              <a:t> в рамках </a:t>
            </a:r>
            <a:br>
              <a:rPr lang="ru-RU" sz="3600" dirty="0" smtClean="0"/>
            </a:br>
            <a:r>
              <a:rPr lang="ru-RU" sz="3600" dirty="0" smtClean="0"/>
              <a:t>Недели математики </a:t>
            </a:r>
            <a:br>
              <a:rPr lang="ru-RU" sz="3600" dirty="0" smtClean="0"/>
            </a:br>
            <a:r>
              <a:rPr lang="ru-RU" sz="3600" dirty="0" smtClean="0"/>
              <a:t>в гимназии были проведены </a:t>
            </a:r>
            <a:r>
              <a:rPr lang="ru-RU" sz="3600" b="1" dirty="0" smtClean="0"/>
              <a:t>Первые общешкольные математические бои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341758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525202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79" y="0"/>
            <a:ext cx="5068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33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7C6BF-43BB-4491-9026-9C22EA7D3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445" y="1632405"/>
            <a:ext cx="6554449" cy="289684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Результаты </a:t>
            </a:r>
            <a:br>
              <a:rPr lang="ru-RU" dirty="0" smtClean="0"/>
            </a:br>
            <a:r>
              <a:rPr lang="ru-RU" dirty="0" smtClean="0"/>
              <a:t>ЕГЭ –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9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4" y="1133952"/>
            <a:ext cx="3473692" cy="5421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prstClr val="black"/>
                </a:solidFill>
              </a:rPr>
              <a:t>Хохлова  Любовь Михайловна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1196752"/>
            <a:ext cx="518460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Заслуженный учитель ТАССР,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Отличник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народного образования РФ,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Соросовский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учитель.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Награждена орденом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«Знак почёта»,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медалью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"Ветеран труда",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медалью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«За вклад в развитии образования»,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медалью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имени Ю.А. Гагарина,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медалью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С.П. Королёва,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медалью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П.Р. Поповича,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медалью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дипломом К.Э. Циолковского, медалью В. Н. Терешковой,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медалью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"30 лет полёта Гагарина",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дипломом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Всероссийского конкурса "Космос",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множеством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дипломов, грамот, сертификатов, благодарностей республиканского и российского уровня.</a:t>
            </a:r>
          </a:p>
        </p:txBody>
      </p:sp>
    </p:spTree>
    <p:extLst>
      <p:ext uri="{BB962C8B-B14F-4D97-AF65-F5344CB8AC3E}">
        <p14:creationId xmlns:p14="http://schemas.microsoft.com/office/powerpoint/2010/main" val="3019977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17" y="289194"/>
            <a:ext cx="8566878" cy="955675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РУССКИЙ ЯЗЫК – ср. балл - 85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сдавало – 43 человека,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у 32 - больше 80 баллов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3896292" cy="48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737375"/>
              </p:ext>
            </p:extLst>
          </p:nvPr>
        </p:nvGraphicFramePr>
        <p:xfrm>
          <a:off x="4489450" y="1481669"/>
          <a:ext cx="4114998" cy="3973830"/>
        </p:xfrm>
        <a:graphic>
          <a:graphicData uri="http://schemas.openxmlformats.org/drawingml/2006/table">
            <a:tbl>
              <a:tblPr/>
              <a:tblGrid>
                <a:gridCol w="730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Никонова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Ксения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Морозкова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Дарья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Чукурова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Арина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Хайбуллин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Булат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Хорава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Рези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Николаева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Дарья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Сафиуллин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Аяз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Ерхова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Вероника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Саттарова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Магия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Чернова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Валентина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Валиахметова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Виктория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Климакова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Дана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Латфуллина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Гульназ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1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Борисов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Антон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7" name="Group 116"/>
          <p:cNvGrpSpPr>
            <a:grpSpLocks/>
          </p:cNvGrpSpPr>
          <p:nvPr/>
        </p:nvGrpSpPr>
        <p:grpSpPr bwMode="auto">
          <a:xfrm>
            <a:off x="4499992" y="5388422"/>
            <a:ext cx="4120657" cy="1274764"/>
            <a:chOff x="1728" y="2559"/>
            <a:chExt cx="3219" cy="803"/>
          </a:xfrm>
        </p:grpSpPr>
        <p:sp>
          <p:nvSpPr>
            <p:cNvPr id="8" name="Line 117"/>
            <p:cNvSpPr>
              <a:spLocks noChangeShapeType="1"/>
            </p:cNvSpPr>
            <p:nvPr/>
          </p:nvSpPr>
          <p:spPr bwMode="auto">
            <a:xfrm>
              <a:off x="1728" y="2962"/>
              <a:ext cx="3024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Text Box 118"/>
            <p:cNvSpPr txBox="1">
              <a:spLocks noChangeArrowheads="1"/>
            </p:cNvSpPr>
            <p:nvPr/>
          </p:nvSpPr>
          <p:spPr bwMode="auto">
            <a:xfrm>
              <a:off x="1971" y="2606"/>
              <a:ext cx="2976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C00000"/>
                  </a:solidFill>
                </a:rPr>
                <a:t>Ведерникова Анастасия –</a:t>
              </a:r>
            </a:p>
            <a:p>
              <a:pPr algn="ctr"/>
              <a:r>
                <a:rPr lang="ru-RU" sz="2400" b="1" dirty="0" smtClean="0">
                  <a:solidFill>
                    <a:srgbClr val="C00000"/>
                  </a:solidFill>
                </a:rPr>
                <a:t> 100 баллов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10" name="Group 119"/>
            <p:cNvGrpSpPr>
              <a:grpSpLocks/>
            </p:cNvGrpSpPr>
            <p:nvPr/>
          </p:nvGrpSpPr>
          <p:grpSpPr bwMode="auto">
            <a:xfrm rot="-4423226">
              <a:off x="1653" y="2652"/>
              <a:ext cx="465" cy="280"/>
              <a:chOff x="1043" y="2596"/>
              <a:chExt cx="165" cy="99"/>
            </a:xfrm>
          </p:grpSpPr>
          <p:sp>
            <p:nvSpPr>
              <p:cNvPr id="11" name="Freeform 120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121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22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23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24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25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26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27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28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29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30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31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132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133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134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135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136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137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138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139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140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141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142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143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144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145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146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147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148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149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150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151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152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153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154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155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156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157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158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159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160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161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162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163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164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165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166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167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168"/>
              <p:cNvSpPr>
                <a:spLocks/>
              </p:cNvSpPr>
              <p:nvPr/>
            </p:nvSpPr>
            <p:spPr bwMode="auto">
              <a:xfrm>
                <a:off x="1111" y="2599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169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170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Freeform 171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3" name="TextBox 62"/>
          <p:cNvSpPr txBox="1"/>
          <p:nvPr/>
        </p:nvSpPr>
        <p:spPr>
          <a:xfrm>
            <a:off x="4620263" y="6223000"/>
            <a:ext cx="3666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Учитель</a:t>
            </a:r>
            <a:r>
              <a:rPr lang="ru-RU" dirty="0" smtClean="0">
                <a:solidFill>
                  <a:prstClr val="black"/>
                </a:solidFill>
              </a:rPr>
              <a:t>: </a:t>
            </a:r>
            <a:r>
              <a:rPr lang="ru-RU" b="1" dirty="0" smtClean="0">
                <a:solidFill>
                  <a:prstClr val="black"/>
                </a:solidFill>
              </a:rPr>
              <a:t>Кудрявцева О.А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2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17" y="289188"/>
            <a:ext cx="8566878" cy="955675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МАТЕМАТИКА (профиль) – ср. балл - 76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сдавало – 30 учеников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074136"/>
              </p:ext>
            </p:extLst>
          </p:nvPr>
        </p:nvGraphicFramePr>
        <p:xfrm>
          <a:off x="1547664" y="1281663"/>
          <a:ext cx="5976664" cy="4830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Лист" r:id="rId3" imgW="4305379" imgH="3105270" progId="Excel.Sheet.12">
                  <p:embed/>
                </p:oleObj>
              </mc:Choice>
              <mc:Fallback>
                <p:oleObj name="Лист" r:id="rId3" imgW="4305379" imgH="3105270" progId="Excel.Sheet.12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281663"/>
                        <a:ext cx="5976664" cy="4830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5364089" y="6188605"/>
            <a:ext cx="355144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400" dirty="0" smtClean="0"/>
              <a:t>Учитель: </a:t>
            </a:r>
            <a:r>
              <a:rPr lang="ru-RU" sz="2400" dirty="0" err="1" smtClean="0"/>
              <a:t>Шулаева</a:t>
            </a:r>
            <a:r>
              <a:rPr lang="ru-RU" sz="2400" dirty="0" smtClean="0"/>
              <a:t> Е.Н.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240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17" y="432863"/>
            <a:ext cx="8566878" cy="95567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ФИЗИКА – ср. балл – 59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сдавало – 9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1" name="Содержимое 6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501837"/>
              </p:ext>
            </p:extLst>
          </p:nvPr>
        </p:nvGraphicFramePr>
        <p:xfrm>
          <a:off x="2267744" y="1685563"/>
          <a:ext cx="4464494" cy="375285"/>
        </p:xfrm>
        <a:graphic>
          <a:graphicData uri="http://schemas.openxmlformats.org/drawingml/2006/table">
            <a:tbl>
              <a:tblPr/>
              <a:tblGrid>
                <a:gridCol w="659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3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97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Хайбуллин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Булат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547664" y="497621"/>
            <a:ext cx="5374062" cy="771139"/>
            <a:chOff x="1736" y="1424"/>
            <a:chExt cx="4156" cy="448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53"/>
              <p:cNvSpPr>
                <a:spLocks/>
              </p:cNvSpPr>
              <p:nvPr/>
            </p:nvSpPr>
            <p:spPr bwMode="auto">
              <a:xfrm>
                <a:off x="1064" y="2611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Line 58"/>
            <p:cNvSpPr>
              <a:spLocks noChangeShapeType="1"/>
            </p:cNvSpPr>
            <p:nvPr/>
          </p:nvSpPr>
          <p:spPr bwMode="auto">
            <a:xfrm>
              <a:off x="1944" y="1706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Text Box 59"/>
            <p:cNvSpPr txBox="1">
              <a:spLocks noChangeArrowheads="1"/>
            </p:cNvSpPr>
            <p:nvPr/>
          </p:nvSpPr>
          <p:spPr bwMode="auto">
            <a:xfrm>
              <a:off x="2075" y="1424"/>
              <a:ext cx="3676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900" dirty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5292080" y="2184400"/>
            <a:ext cx="3598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Учитель: </a:t>
            </a:r>
            <a:r>
              <a:rPr lang="ru-RU" sz="2000" dirty="0" err="1" smtClean="0">
                <a:solidFill>
                  <a:prstClr val="black"/>
                </a:solidFill>
              </a:rPr>
              <a:t>Ляпченкова</a:t>
            </a:r>
            <a:r>
              <a:rPr lang="ru-RU" sz="2000" dirty="0" smtClean="0">
                <a:solidFill>
                  <a:prstClr val="black"/>
                </a:solidFill>
              </a:rPr>
              <a:t> Л.В.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395536" y="2852936"/>
            <a:ext cx="8566878" cy="147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pPr algn="ctr">
              <a:lnSpc>
                <a:spcPct val="16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Информатика – ср. балл – 86 </a:t>
            </a:r>
            <a:b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сдавало – 6</a:t>
            </a:r>
            <a:endParaRPr lang="ru-RU" sz="2400" dirty="0">
              <a:solidFill>
                <a:srgbClr val="4472C4">
                  <a:lumMod val="75000"/>
                </a:srgb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grpSp>
        <p:nvGrpSpPr>
          <p:cNvPr id="64" name="Group 4"/>
          <p:cNvGrpSpPr>
            <a:grpSpLocks/>
          </p:cNvGrpSpPr>
          <p:nvPr/>
        </p:nvGrpSpPr>
        <p:grpSpPr bwMode="auto">
          <a:xfrm>
            <a:off x="1299880" y="2852936"/>
            <a:ext cx="4878085" cy="873090"/>
            <a:chOff x="1728" y="1472"/>
            <a:chExt cx="3948" cy="400"/>
          </a:xfrm>
        </p:grpSpPr>
        <p:grpSp>
          <p:nvGrpSpPr>
            <p:cNvPr id="65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6" name="Line 58"/>
            <p:cNvSpPr>
              <a:spLocks noChangeShapeType="1"/>
            </p:cNvSpPr>
            <p:nvPr/>
          </p:nvSpPr>
          <p:spPr bwMode="auto">
            <a:xfrm>
              <a:off x="1728" y="1824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40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589466"/>
              </p:ext>
            </p:extLst>
          </p:nvPr>
        </p:nvGraphicFramePr>
        <p:xfrm>
          <a:off x="385266" y="4419604"/>
          <a:ext cx="4690789" cy="2249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Лист" r:id="rId3" imgW="3705143" imgH="1638360" progId="Excel.Sheet.12">
                  <p:embed/>
                </p:oleObj>
              </mc:Choice>
              <mc:Fallback>
                <p:oleObj name="Лист" r:id="rId3" imgW="3705143" imgH="1638360" progId="Excel.Sheet.12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266" y="4419604"/>
                        <a:ext cx="4690789" cy="2249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" name="TextBox 119"/>
          <p:cNvSpPr txBox="1"/>
          <p:nvPr/>
        </p:nvSpPr>
        <p:spPr>
          <a:xfrm>
            <a:off x="5220073" y="4869161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Учителя: </a:t>
            </a:r>
          </a:p>
          <a:p>
            <a:pPr marL="1071563"/>
            <a:r>
              <a:rPr lang="ru-RU" sz="2000" dirty="0" smtClean="0">
                <a:solidFill>
                  <a:prstClr val="black"/>
                </a:solidFill>
              </a:rPr>
              <a:t>Маликов В.Е.</a:t>
            </a:r>
          </a:p>
          <a:p>
            <a:pPr marL="1071563"/>
            <a:r>
              <a:rPr lang="ru-RU" sz="2000" dirty="0" smtClean="0">
                <a:solidFill>
                  <a:prstClr val="black"/>
                </a:solidFill>
              </a:rPr>
              <a:t>Антонова Д.А.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4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36" y="188640"/>
            <a:ext cx="8566878" cy="129818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ХИМИЯ – ср. балл – 81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сдавало – 5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331640" y="510765"/>
            <a:ext cx="5930861" cy="685987"/>
            <a:chOff x="1736" y="1424"/>
            <a:chExt cx="4156" cy="448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53"/>
              <p:cNvSpPr>
                <a:spLocks/>
              </p:cNvSpPr>
              <p:nvPr/>
            </p:nvSpPr>
            <p:spPr bwMode="auto">
              <a:xfrm>
                <a:off x="1064" y="2611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Line 58"/>
            <p:cNvSpPr>
              <a:spLocks noChangeShapeType="1"/>
            </p:cNvSpPr>
            <p:nvPr/>
          </p:nvSpPr>
          <p:spPr bwMode="auto">
            <a:xfrm>
              <a:off x="1944" y="1706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Text Box 59"/>
            <p:cNvSpPr txBox="1">
              <a:spLocks noChangeArrowheads="1"/>
            </p:cNvSpPr>
            <p:nvPr/>
          </p:nvSpPr>
          <p:spPr bwMode="auto">
            <a:xfrm>
              <a:off x="2123" y="1424"/>
              <a:ext cx="3676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900" dirty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4860561" y="2956882"/>
            <a:ext cx="4042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Учитель: </a:t>
            </a:r>
            <a:r>
              <a:rPr lang="ru-RU" sz="2000" dirty="0" err="1" smtClean="0">
                <a:solidFill>
                  <a:prstClr val="black"/>
                </a:solidFill>
              </a:rPr>
              <a:t>Кушниковская</a:t>
            </a:r>
            <a:r>
              <a:rPr lang="ru-RU" sz="2000" dirty="0" smtClean="0">
                <a:solidFill>
                  <a:prstClr val="black"/>
                </a:solidFill>
              </a:rPr>
              <a:t> Г.А.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577122" y="3251211"/>
            <a:ext cx="8566878" cy="147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pPr algn="ctr">
              <a:lnSpc>
                <a:spcPct val="16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БИОЛОГИЯ – ср. балл – 75 </a:t>
            </a:r>
            <a:b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сдавало – 3</a:t>
            </a:r>
            <a:endParaRPr lang="ru-RU" sz="2400" dirty="0">
              <a:solidFill>
                <a:srgbClr val="4472C4">
                  <a:lumMod val="75000"/>
                </a:srgb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403648" y="3442071"/>
            <a:ext cx="5278374" cy="635001"/>
            <a:chOff x="1728" y="1472"/>
            <a:chExt cx="3948" cy="400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6" name="Line 58"/>
            <p:cNvSpPr>
              <a:spLocks noChangeShapeType="1"/>
            </p:cNvSpPr>
            <p:nvPr/>
          </p:nvSpPr>
          <p:spPr bwMode="auto">
            <a:xfrm>
              <a:off x="1728" y="1824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5292081" y="5647389"/>
            <a:ext cx="3712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Учитель: </a:t>
            </a:r>
            <a:r>
              <a:rPr lang="ru-RU" sz="2000" dirty="0" err="1" smtClean="0">
                <a:solidFill>
                  <a:prstClr val="black"/>
                </a:solidFill>
              </a:rPr>
              <a:t>Биктимирова</a:t>
            </a:r>
            <a:r>
              <a:rPr lang="ru-RU" sz="2000" dirty="0" smtClean="0">
                <a:solidFill>
                  <a:prstClr val="black"/>
                </a:solidFill>
              </a:rPr>
              <a:t> Ф.М.</a:t>
            </a:r>
            <a:endParaRPr lang="ru-RU" sz="2000" dirty="0">
              <a:solidFill>
                <a:prstClr val="black"/>
              </a:solidFill>
            </a:endParaRPr>
          </a:p>
        </p:txBody>
      </p:sp>
      <p:graphicFrame>
        <p:nvGraphicFramePr>
          <p:cNvPr id="122" name="Таблица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055057"/>
              </p:ext>
            </p:extLst>
          </p:nvPr>
        </p:nvGraphicFramePr>
        <p:xfrm>
          <a:off x="1619672" y="4877045"/>
          <a:ext cx="4314306" cy="592677"/>
        </p:xfrm>
        <a:graphic>
          <a:graphicData uri="http://schemas.openxmlformats.org/drawingml/2006/table">
            <a:tbl>
              <a:tblPr/>
              <a:tblGrid>
                <a:gridCol w="731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5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267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Абдуллина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Милана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3" name="Таблица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34609"/>
              </p:ext>
            </p:extLst>
          </p:nvPr>
        </p:nvGraphicFramePr>
        <p:xfrm>
          <a:off x="1403649" y="1700807"/>
          <a:ext cx="5047992" cy="1107723"/>
        </p:xfrm>
        <a:graphic>
          <a:graphicData uri="http://schemas.openxmlformats.org/drawingml/2006/table">
            <a:tbl>
              <a:tblPr/>
              <a:tblGrid>
                <a:gridCol w="673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5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3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5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2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Нефоткина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2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Виолетта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69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Пронина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Юлия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69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2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Бугрякова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Екатерина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1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17" y="255284"/>
            <a:ext cx="8566878" cy="9556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ЛИТЕРАТУРА – ср. балл – 77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сдавало – 4 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077538" y="313333"/>
            <a:ext cx="5374062" cy="771139"/>
            <a:chOff x="1736" y="1424"/>
            <a:chExt cx="4156" cy="448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53"/>
              <p:cNvSpPr>
                <a:spLocks/>
              </p:cNvSpPr>
              <p:nvPr/>
            </p:nvSpPr>
            <p:spPr bwMode="auto">
              <a:xfrm>
                <a:off x="1064" y="2611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Line 58"/>
            <p:cNvSpPr>
              <a:spLocks noChangeShapeType="1"/>
            </p:cNvSpPr>
            <p:nvPr/>
          </p:nvSpPr>
          <p:spPr bwMode="auto">
            <a:xfrm>
              <a:off x="1944" y="1706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Text Box 59"/>
            <p:cNvSpPr txBox="1">
              <a:spLocks noChangeArrowheads="1"/>
            </p:cNvSpPr>
            <p:nvPr/>
          </p:nvSpPr>
          <p:spPr bwMode="auto">
            <a:xfrm>
              <a:off x="2123" y="1424"/>
              <a:ext cx="3676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900" dirty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5724128" y="1556792"/>
            <a:ext cx="3056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Учитель: Кудрявцева О.А.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577122" y="2692623"/>
            <a:ext cx="8566878" cy="130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  ОБЩЕСТВОЗНАНИЕ – ср. балл – 78 </a:t>
            </a:r>
            <a:b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сдавало – 18</a:t>
            </a:r>
            <a:endParaRPr lang="ru-RU" sz="2400" dirty="0">
              <a:solidFill>
                <a:srgbClr val="4472C4">
                  <a:lumMod val="75000"/>
                </a:srgb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60079" y="2795803"/>
            <a:ext cx="6267450" cy="635001"/>
            <a:chOff x="1728" y="1472"/>
            <a:chExt cx="3948" cy="400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6" name="Line 58"/>
            <p:cNvSpPr>
              <a:spLocks noChangeShapeType="1"/>
            </p:cNvSpPr>
            <p:nvPr/>
          </p:nvSpPr>
          <p:spPr bwMode="auto">
            <a:xfrm>
              <a:off x="1728" y="1824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323528" y="3861048"/>
            <a:ext cx="3676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Учителя:       Саранцева Е.Н.</a:t>
            </a:r>
          </a:p>
          <a:p>
            <a:pPr indent="1619250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Абзалова</a:t>
            </a:r>
            <a:r>
              <a:rPr lang="ru-RU" sz="2000" dirty="0" smtClean="0">
                <a:solidFill>
                  <a:prstClr val="black"/>
                </a:solidFill>
              </a:rPr>
              <a:t> С.Р.</a:t>
            </a:r>
            <a:endParaRPr lang="ru-RU" sz="2000" dirty="0">
              <a:solidFill>
                <a:prstClr val="black"/>
              </a:solidFill>
            </a:endParaRPr>
          </a:p>
        </p:txBody>
      </p:sp>
      <p:graphicFrame>
        <p:nvGraphicFramePr>
          <p:cNvPr id="121" name="Таблица 120"/>
          <p:cNvGraphicFramePr>
            <a:graphicFrameLocks noGrp="1"/>
          </p:cNvGraphicFramePr>
          <p:nvPr/>
        </p:nvGraphicFramePr>
        <p:xfrm>
          <a:off x="1403648" y="1340768"/>
          <a:ext cx="4032448" cy="872596"/>
        </p:xfrm>
        <a:graphic>
          <a:graphicData uri="http://schemas.openxmlformats.org/drawingml/2006/table">
            <a:tbl>
              <a:tblPr/>
              <a:tblGrid>
                <a:gridCol w="601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7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6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Тимонова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2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Крючкова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Елизавета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2" name="Таблица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896331"/>
              </p:ext>
            </p:extLst>
          </p:nvPr>
        </p:nvGraphicFramePr>
        <p:xfrm>
          <a:off x="323528" y="4797152"/>
          <a:ext cx="3645826" cy="950595"/>
        </p:xfrm>
        <a:graphic>
          <a:graphicData uri="http://schemas.openxmlformats.org/drawingml/2006/table">
            <a:tbl>
              <a:tblPr/>
              <a:tblGrid>
                <a:gridCol w="261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Морозкова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Дарья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Склярова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Кристина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Чукурова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Арина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3" name="Таблица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506334"/>
              </p:ext>
            </p:extLst>
          </p:nvPr>
        </p:nvGraphicFramePr>
        <p:xfrm>
          <a:off x="4314473" y="3996504"/>
          <a:ext cx="4505998" cy="2480737"/>
        </p:xfrm>
        <a:graphic>
          <a:graphicData uri="http://schemas.openxmlformats.org/drawingml/2006/table">
            <a:tbl>
              <a:tblPr/>
              <a:tblGrid>
                <a:gridCol w="564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99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4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Хисамутдинова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Николаева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Дарья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Никонова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Ксения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Ерхова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Вероника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Столярова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Анна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Латфуллина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Гульназ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Куликова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Злата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4" name="Прямоугольник 123"/>
          <p:cNvSpPr/>
          <p:nvPr/>
        </p:nvSpPr>
        <p:spPr>
          <a:xfrm>
            <a:off x="258407" y="2262434"/>
            <a:ext cx="58557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Мухина Дарья (выпуск-2019) – 100 баллов</a:t>
            </a:r>
          </a:p>
        </p:txBody>
      </p:sp>
    </p:spTree>
    <p:extLst>
      <p:ext uri="{BB962C8B-B14F-4D97-AF65-F5344CB8AC3E}">
        <p14:creationId xmlns:p14="http://schemas.microsoft.com/office/powerpoint/2010/main" val="712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17" y="331473"/>
            <a:ext cx="8566878" cy="9556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ИСТОРИЯ – ср. балл – 80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сдавало – 6 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036342" y="-70291"/>
            <a:ext cx="5995991" cy="884744"/>
            <a:chOff x="1736" y="1472"/>
            <a:chExt cx="4156" cy="514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53"/>
              <p:cNvSpPr>
                <a:spLocks/>
              </p:cNvSpPr>
              <p:nvPr/>
            </p:nvSpPr>
            <p:spPr bwMode="auto">
              <a:xfrm>
                <a:off x="1064" y="2611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Line 58"/>
            <p:cNvSpPr>
              <a:spLocks noChangeShapeType="1"/>
            </p:cNvSpPr>
            <p:nvPr/>
          </p:nvSpPr>
          <p:spPr bwMode="auto">
            <a:xfrm>
              <a:off x="1944" y="1706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Text Box 59"/>
            <p:cNvSpPr txBox="1">
              <a:spLocks noChangeArrowheads="1"/>
            </p:cNvSpPr>
            <p:nvPr/>
          </p:nvSpPr>
          <p:spPr bwMode="auto">
            <a:xfrm>
              <a:off x="2097" y="1673"/>
              <a:ext cx="3676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900" dirty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6300192" y="1772816"/>
            <a:ext cx="249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Учитель: 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Саранцева Е.Н.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577122" y="2700857"/>
            <a:ext cx="8566878" cy="147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  АНГЛИЙСКИЙ ЯЗЫК – ср. балл – 92 </a:t>
            </a:r>
            <a:b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200" dirty="0" smtClean="0">
                <a:solidFill>
                  <a:srgbClr val="4472C4">
                    <a:lumMod val="75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сдавало – 11</a:t>
            </a:r>
            <a:endParaRPr lang="ru-RU" sz="2400" dirty="0">
              <a:solidFill>
                <a:srgbClr val="4472C4">
                  <a:lumMod val="75000"/>
                </a:srgb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63012" y="2808648"/>
            <a:ext cx="6267450" cy="635001"/>
            <a:chOff x="1728" y="1472"/>
            <a:chExt cx="3948" cy="400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6" name="Line 58"/>
            <p:cNvSpPr>
              <a:spLocks noChangeShapeType="1"/>
            </p:cNvSpPr>
            <p:nvPr/>
          </p:nvSpPr>
          <p:spPr bwMode="auto">
            <a:xfrm>
              <a:off x="1728" y="1824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1691680" y="6165304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Учителя: Калашникова А.Р.,   </a:t>
            </a:r>
            <a:r>
              <a:rPr lang="ru-RU" sz="2000" dirty="0" err="1" smtClean="0">
                <a:solidFill>
                  <a:prstClr val="black"/>
                </a:solidFill>
              </a:rPr>
              <a:t>Калабина</a:t>
            </a:r>
            <a:r>
              <a:rPr lang="ru-RU" sz="2000" dirty="0" smtClean="0">
                <a:solidFill>
                  <a:prstClr val="black"/>
                </a:solidFill>
              </a:rPr>
              <a:t> Л.Ф.</a:t>
            </a:r>
            <a:endParaRPr lang="ru-RU" sz="2000" dirty="0">
              <a:solidFill>
                <a:prstClr val="black"/>
              </a:solidFill>
            </a:endParaRPr>
          </a:p>
        </p:txBody>
      </p:sp>
      <p:graphicFrame>
        <p:nvGraphicFramePr>
          <p:cNvPr id="124" name="Таблица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491848"/>
              </p:ext>
            </p:extLst>
          </p:nvPr>
        </p:nvGraphicFramePr>
        <p:xfrm>
          <a:off x="899592" y="1412776"/>
          <a:ext cx="4752528" cy="1267460"/>
        </p:xfrm>
        <a:graphic>
          <a:graphicData uri="http://schemas.openxmlformats.org/drawingml/2006/table">
            <a:tbl>
              <a:tblPr/>
              <a:tblGrid>
                <a:gridCol w="980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2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Чукурова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Арина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2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Макришин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Ярослав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Морозкова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Дарья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Зверев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Михаил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5" name="Таблица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175338"/>
              </p:ext>
            </p:extLst>
          </p:nvPr>
        </p:nvGraphicFramePr>
        <p:xfrm>
          <a:off x="251520" y="4092451"/>
          <a:ext cx="4392489" cy="1856829"/>
        </p:xfrm>
        <a:graphic>
          <a:graphicData uri="http://schemas.openxmlformats.org/drawingml/2006/table">
            <a:tbl>
              <a:tblPr/>
              <a:tblGrid>
                <a:gridCol w="363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1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6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6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Ведерникова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Анастасия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2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Зверев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Михаил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94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98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Хисамутдинова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2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Столярова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Анна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2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Чукурова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Арина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2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Якимова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8" name="Таблица 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0762"/>
              </p:ext>
            </p:extLst>
          </p:nvPr>
        </p:nvGraphicFramePr>
        <p:xfrm>
          <a:off x="4837907" y="4209296"/>
          <a:ext cx="4126581" cy="1595968"/>
        </p:xfrm>
        <a:graphic>
          <a:graphicData uri="http://schemas.openxmlformats.org/drawingml/2006/table">
            <a:tbl>
              <a:tblPr/>
              <a:tblGrid>
                <a:gridCol w="357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8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8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850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Николаева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Дарья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Никонова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Ксения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Хабибуллина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Виолетта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Тимонова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Валиахметова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7144" marR="7144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4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5EC055-BC24-4CAE-8E88-C1F7972B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566878" cy="83162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Средний балл по Гимназии № 3</a:t>
            </a:r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190738"/>
              </p:ext>
            </p:extLst>
          </p:nvPr>
        </p:nvGraphicFramePr>
        <p:xfrm>
          <a:off x="467544" y="1908190"/>
          <a:ext cx="3960440" cy="4128135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Русский язык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Математика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79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Физика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71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Химия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Информатика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Биология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История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Англ.язык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Обществознание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89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Литература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География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480309"/>
              </p:ext>
            </p:extLst>
          </p:nvPr>
        </p:nvGraphicFramePr>
        <p:xfrm>
          <a:off x="4817047" y="1916636"/>
          <a:ext cx="3931417" cy="3752850"/>
        </p:xfrm>
        <a:graphic>
          <a:graphicData uri="http://schemas.openxmlformats.org/drawingml/2006/table">
            <a:tbl>
              <a:tblPr/>
              <a:tblGrid>
                <a:gridCol w="617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Русский язык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Математика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76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Физика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59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Химия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Информатика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86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Биология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История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Англ.язык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Обществознание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Литература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75656" y="1340768"/>
            <a:ext cx="1990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2019 – 2020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0152" y="1340768"/>
            <a:ext cx="1599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2020 – 2021</a:t>
            </a:r>
            <a:endParaRPr lang="ru-RU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02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5EC055-BC24-4CAE-8E88-C1F7972B74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3528" y="188640"/>
            <a:ext cx="8567738" cy="759619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Медалисты</a:t>
            </a:r>
            <a:endParaRPr lang="ru-RU" sz="4400" dirty="0">
              <a:solidFill>
                <a:srgbClr val="C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037937"/>
              </p:ext>
            </p:extLst>
          </p:nvPr>
        </p:nvGraphicFramePr>
        <p:xfrm>
          <a:off x="467544" y="1052736"/>
          <a:ext cx="8458944" cy="5442449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80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13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24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Фамилия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Имя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русский язык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solidFill>
                            <a:srgbClr val="FFFFFF"/>
                          </a:solidFill>
                          <a:latin typeface="Calibri"/>
                        </a:rPr>
                        <a:t>матем</a:t>
                      </a:r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. проф.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химия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литера тура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история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физика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обществознание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биология</a:t>
                      </a:r>
                      <a:endParaRPr lang="ru-RU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англ. язык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ИКТ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Абдуллина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Милана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Бугрякова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Екатерина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Ведерникова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Анастасия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отказ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Ерхова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Вероника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Климакова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Дана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Красильникова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Елизавета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Нефоткина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Виолетта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61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Орлова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Ангелина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Пронина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Юлия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Садрутдинов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Карим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Якимова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Валиахметова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Крючкова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Елизавета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отказ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Морозкова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Дарья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Склярова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Кристина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Столярова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Анна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Хисамутдинова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Виктория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03" marR="6803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94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03" marR="6803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0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9344" y="1541957"/>
            <a:ext cx="7122280" cy="2843941"/>
          </a:xfrm>
        </p:spPr>
        <p:txBody>
          <a:bodyPr/>
          <a:lstStyle/>
          <a:p>
            <a:r>
              <a:rPr lang="ru-RU" dirty="0" smtClean="0"/>
              <a:t>ПОСТУПЛЕНИЕ</a:t>
            </a:r>
            <a:br>
              <a:rPr lang="ru-RU" dirty="0" smtClean="0"/>
            </a:br>
            <a:r>
              <a:rPr lang="ru-RU" dirty="0" smtClean="0"/>
              <a:t>в ВУЗ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9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066" y="365126"/>
            <a:ext cx="8566878" cy="625474"/>
          </a:xfrm>
        </p:spPr>
        <p:txBody>
          <a:bodyPr>
            <a:noAutofit/>
          </a:bodyPr>
          <a:lstStyle/>
          <a:p>
            <a:r>
              <a:rPr lang="ru-RU" sz="4400" dirty="0" smtClean="0"/>
              <a:t>География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475656" y="332656"/>
            <a:ext cx="5688632" cy="835068"/>
            <a:chOff x="1728" y="1472"/>
            <a:chExt cx="3024" cy="400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" name="Line 58"/>
            <p:cNvSpPr>
              <a:spLocks noChangeShapeType="1"/>
            </p:cNvSpPr>
            <p:nvPr/>
          </p:nvSpPr>
          <p:spPr bwMode="auto">
            <a:xfrm>
              <a:off x="1728" y="1824"/>
              <a:ext cx="3024" cy="0"/>
            </a:xfrm>
            <a:prstGeom prst="line">
              <a:avLst/>
            </a:prstGeom>
            <a:ln w="28575">
              <a:solidFill>
                <a:srgbClr val="C00000"/>
              </a:solidFill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Text Box 59"/>
            <p:cNvSpPr txBox="1">
              <a:spLocks noChangeArrowheads="1"/>
            </p:cNvSpPr>
            <p:nvPr/>
          </p:nvSpPr>
          <p:spPr bwMode="auto">
            <a:xfrm>
              <a:off x="2352" y="1488"/>
              <a:ext cx="13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60" name="Group 4"/>
          <p:cNvGrpSpPr>
            <a:grpSpLocks/>
          </p:cNvGrpSpPr>
          <p:nvPr/>
        </p:nvGrpSpPr>
        <p:grpSpPr bwMode="auto">
          <a:xfrm>
            <a:off x="1403648" y="3140968"/>
            <a:ext cx="5760640" cy="864096"/>
            <a:chOff x="1728" y="1472"/>
            <a:chExt cx="3024" cy="400"/>
          </a:xfrm>
        </p:grpSpPr>
        <p:grpSp>
          <p:nvGrpSpPr>
            <p:cNvPr id="61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4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2" name="Line 58"/>
            <p:cNvSpPr>
              <a:spLocks noChangeShapeType="1"/>
            </p:cNvSpPr>
            <p:nvPr/>
          </p:nvSpPr>
          <p:spPr bwMode="auto">
            <a:xfrm>
              <a:off x="1728" y="1824"/>
              <a:ext cx="3024" cy="0"/>
            </a:xfrm>
            <a:prstGeom prst="line">
              <a:avLst/>
            </a:prstGeom>
            <a:ln w="28575">
              <a:solidFill>
                <a:srgbClr val="C00000"/>
              </a:solidFill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Text Box 59"/>
            <p:cNvSpPr txBox="1">
              <a:spLocks noChangeArrowheads="1"/>
            </p:cNvSpPr>
            <p:nvPr/>
          </p:nvSpPr>
          <p:spPr bwMode="auto">
            <a:xfrm>
              <a:off x="2352" y="1488"/>
              <a:ext cx="13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16" name="Заголовок 1"/>
          <p:cNvSpPr txBox="1">
            <a:spLocks/>
          </p:cNvSpPr>
          <p:nvPr/>
        </p:nvSpPr>
        <p:spPr>
          <a:xfrm>
            <a:off x="755576" y="3163566"/>
            <a:ext cx="7311712" cy="625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400" dirty="0" smtClean="0">
                <a:solidFill>
                  <a:srgbClr val="8A5C00"/>
                </a:solidFill>
                <a:latin typeface="Arial Black" panose="020B0A04020102020204" pitchFamily="34" charset="0"/>
                <a:ea typeface="+mj-ea"/>
                <a:cs typeface="+mj-cs"/>
              </a:rPr>
              <a:t>Вид обучения</a:t>
            </a:r>
          </a:p>
        </p:txBody>
      </p:sp>
      <p:graphicFrame>
        <p:nvGraphicFramePr>
          <p:cNvPr id="117" name="Таблица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383424"/>
              </p:ext>
            </p:extLst>
          </p:nvPr>
        </p:nvGraphicFramePr>
        <p:xfrm>
          <a:off x="1619672" y="4368212"/>
          <a:ext cx="5832648" cy="1725084"/>
        </p:xfrm>
        <a:graphic>
          <a:graphicData uri="http://schemas.openxmlformats.org/drawingml/2006/table">
            <a:tbl>
              <a:tblPr/>
              <a:tblGrid>
                <a:gridCol w="2794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271">
                <a:tc>
                  <a:txBody>
                    <a:bodyPr/>
                    <a:lstStyle/>
                    <a:p>
                      <a:pPr marL="0" indent="177800" algn="l" fontAlgn="b"/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А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Б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271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Бюджет 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271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Коммерция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271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Грант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8" name="Таблица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762852"/>
              </p:ext>
            </p:extLst>
          </p:nvPr>
        </p:nvGraphicFramePr>
        <p:xfrm>
          <a:off x="1763688" y="1340768"/>
          <a:ext cx="5923333" cy="1501140"/>
        </p:xfrm>
        <a:graphic>
          <a:graphicData uri="http://schemas.openxmlformats.org/drawingml/2006/table">
            <a:tbl>
              <a:tblPr/>
              <a:tblGrid>
                <a:gridCol w="4363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Казань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Москва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Санкт-Петербург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Чебоксары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61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Новая папка\img7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404664"/>
            <a:ext cx="8136904" cy="6133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3535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511044"/>
              </p:ext>
            </p:extLst>
          </p:nvPr>
        </p:nvGraphicFramePr>
        <p:xfrm>
          <a:off x="251555" y="302136"/>
          <a:ext cx="4076701" cy="6583680"/>
        </p:xfrm>
        <a:graphic>
          <a:graphicData uri="http://schemas.openxmlformats.org/drawingml/2006/table">
            <a:tbl>
              <a:tblPr/>
              <a:tblGrid>
                <a:gridCol w="4076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07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КФУ</a:t>
                      </a:r>
                      <a:endParaRPr lang="ru-RU" sz="1600" dirty="0" smtClean="0">
                        <a:effectLst/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</a:rPr>
                        <a:t>Инноватика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  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Экономика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43125" algn="l"/>
                        </a:tabLst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Химический институт.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Прикладная химия            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ИТИС  (2)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</a:rPr>
                        <a:t>ИВМиИТ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(2)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Реклама и связи с общественностью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Институт международных отношений (2)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Институт психологии и образования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Институт филологии и межкультурной коммуникации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Юридический факультет</a:t>
                      </a: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КГАСУ</a:t>
                      </a:r>
                      <a:endParaRPr lang="ru-RU" sz="1600" dirty="0">
                        <a:effectLst/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Инженерные системы жизнеобеспечения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Дизайн архитектурной среды</a:t>
                      </a:r>
                      <a:endParaRPr lang="ru-RU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КНИТУ – КХТИ</a:t>
                      </a:r>
                      <a:endParaRPr lang="ru-RU" sz="1600" dirty="0">
                        <a:effectLst/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MS Mincho"/>
                        </a:rPr>
                        <a:t>Институт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нефти и химии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Институт управления инновациями</a:t>
                      </a:r>
                      <a:endParaRPr lang="ru-RU" sz="16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КНИТУ – КАИ</a:t>
                      </a:r>
                      <a:endParaRPr lang="ru-RU" sz="1600" dirty="0" smtClean="0">
                        <a:effectLst/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Институт 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</a:rPr>
                        <a:t>радиотэлектронники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 (3)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Программная инженерия </a:t>
                      </a: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КГЭУ</a:t>
                      </a:r>
                      <a:endParaRPr lang="ru-RU" sz="1600" dirty="0" smtClean="0">
                        <a:effectLst/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Электроэнергетика и электротехника (2)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MS Mincho"/>
                        </a:rPr>
                        <a:t>Институт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MS Mincho"/>
                        </a:rPr>
                        <a:t> цифровых технологий и экономики</a:t>
                      </a:r>
                      <a:endParaRPr lang="ru-RU" sz="1600" dirty="0" smtClean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Всероссийский государственный университет юстиции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MS Mincho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Юриспруденция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MS Mincho"/>
                        <a:cs typeface="+mn-cs"/>
                      </a:endParaRP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771087"/>
              </p:ext>
            </p:extLst>
          </p:nvPr>
        </p:nvGraphicFramePr>
        <p:xfrm>
          <a:off x="4355976" y="332656"/>
          <a:ext cx="4608512" cy="6525344"/>
        </p:xfrm>
        <a:graphic>
          <a:graphicData uri="http://schemas.openxmlformats.org/drawingml/2006/table">
            <a:tbl>
              <a:tblPr/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967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effectLst/>
                          <a:latin typeface="Times New Roman"/>
                          <a:ea typeface="Times New Roman"/>
                        </a:rPr>
                        <a:t>Санкт-Петербург</a:t>
                      </a:r>
                    </a:p>
                    <a:p>
                      <a:pPr marL="952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РГПУ им. А.И. Герцена – факультет географии</a:t>
                      </a:r>
                    </a:p>
                    <a:p>
                      <a:pPr marL="952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Государственный институт – туризм</a:t>
                      </a:r>
                    </a:p>
                    <a:p>
                      <a:pPr marL="952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Горный университет – информационные системы</a:t>
                      </a:r>
                    </a:p>
                    <a:p>
                      <a:pPr marL="952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Государственный педиатрический университет – педиатрия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  <a:cs typeface="+mn-cs"/>
                      </a:endParaRPr>
                    </a:p>
                    <a:p>
                      <a:pPr marL="952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Первый медицинский университет им. Павлова – лечебное дело</a:t>
                      </a: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Чебоксары </a:t>
                      </a:r>
                    </a:p>
                    <a:p>
                      <a:pPr marL="952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Государственный педагогический университет   им. Яковлева – физмат 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  <a:cs typeface="+mn-cs"/>
                      </a:endParaRP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9077">
                <a:tc>
                  <a:txBody>
                    <a:bodyPr/>
                    <a:lstStyle/>
                    <a:p>
                      <a:pPr marL="952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Москва</a:t>
                      </a:r>
                      <a:endParaRPr lang="ru-RU" sz="1600" b="1" u="sng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МГАВМиБ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 им. Скрябина – ветеринария 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МГУ им. Ломоносова – биотехнология, лингвистика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43125" algn="l"/>
                        </a:tabLst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МГТУ им. Баумана – радиоэлектронные системы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РАНХиГС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 – межд.коммерция, межд.менеджмент,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медиажурналистика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РГУ им. Косыгина –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культурология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,  лингвистика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Государственный университет управления – маркетинг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Городской педагогический университет – языки      и зарубежная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литература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Институт международных экономических связей – менеджмент 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  <a:cs typeface="+mn-cs"/>
                      </a:endParaRPr>
                    </a:p>
                  </a:txBody>
                  <a:tcPr marL="24807" marR="24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46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3568" y="692696"/>
            <a:ext cx="7772400" cy="10795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Входная контрольная работа </a:t>
            </a:r>
            <a:br>
              <a:rPr lang="ru-RU" sz="3600" dirty="0" smtClean="0"/>
            </a:br>
            <a:r>
              <a:rPr lang="ru-RU" sz="3600" dirty="0" smtClean="0"/>
              <a:t>по математике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538211"/>
              </p:ext>
            </p:extLst>
          </p:nvPr>
        </p:nvGraphicFramePr>
        <p:xfrm>
          <a:off x="611561" y="2420888"/>
          <a:ext cx="7992887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9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48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8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10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18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Класс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Кол-во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Кач</a:t>
                      </a:r>
                      <a:r>
                        <a:rPr lang="ru-RU" sz="2400" dirty="0" smtClean="0"/>
                        <a:t>-во</a:t>
                      </a:r>
                    </a:p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Усп</a:t>
                      </a:r>
                      <a:r>
                        <a:rPr lang="ru-RU" sz="2400" dirty="0" smtClean="0"/>
                        <a:t> – </a:t>
                      </a:r>
                      <a:r>
                        <a:rPr lang="ru-RU" sz="2400" dirty="0" err="1" smtClean="0"/>
                        <a:t>ть</a:t>
                      </a:r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 А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30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18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33 %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93 %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 Б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23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-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14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61</a:t>
                      </a:r>
                      <a:r>
                        <a:rPr lang="ru-RU" sz="2400" b="1" baseline="0" dirty="0" smtClean="0"/>
                        <a:t> %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91 %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969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95536" y="476672"/>
            <a:ext cx="8532440" cy="10795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Общественный смотр знаний</a:t>
            </a:r>
            <a:br>
              <a:rPr lang="ru-RU" sz="3600" dirty="0" smtClean="0"/>
            </a:br>
            <a:r>
              <a:rPr lang="ru-RU" sz="3600" dirty="0" smtClean="0"/>
              <a:t>по математике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636443"/>
              </p:ext>
            </p:extLst>
          </p:nvPr>
        </p:nvGraphicFramePr>
        <p:xfrm>
          <a:off x="611560" y="2060848"/>
          <a:ext cx="8064898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3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30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2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34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Класс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Кол-во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Кач</a:t>
                      </a:r>
                      <a:r>
                        <a:rPr lang="ru-RU" sz="2400" dirty="0" smtClean="0"/>
                        <a:t>-во</a:t>
                      </a:r>
                    </a:p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Усп</a:t>
                      </a:r>
                      <a:r>
                        <a:rPr lang="ru-RU" sz="2400" dirty="0" smtClean="0"/>
                        <a:t> – </a:t>
                      </a:r>
                      <a:r>
                        <a:rPr lang="ru-RU" sz="2400" dirty="0" err="1" smtClean="0"/>
                        <a:t>ть</a:t>
                      </a:r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10 А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21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9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52 %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85 %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10 Б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10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50</a:t>
                      </a:r>
                      <a:r>
                        <a:rPr lang="ru-RU" sz="2800" b="1" baseline="0" dirty="0" smtClean="0"/>
                        <a:t> %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80 %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3529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4023560" cy="536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304914"/>
            <a:ext cx="399644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ВУЗа-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Киндер Михаил Иванович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29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7C6BF-43BB-4491-9026-9C22EA7D3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55" y="1632405"/>
            <a:ext cx="6554449" cy="289684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Результаты </a:t>
            </a:r>
            <a:br>
              <a:rPr lang="ru-RU" dirty="0" smtClean="0"/>
            </a:br>
            <a:r>
              <a:rPr lang="ru-RU" dirty="0" smtClean="0"/>
              <a:t>ОГЭ –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81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066" y="365126"/>
            <a:ext cx="8566878" cy="667808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</a:t>
            </a:r>
            <a:r>
              <a:rPr lang="en-US" sz="32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результатов</a:t>
            </a:r>
            <a:r>
              <a:rPr lang="en-US" sz="32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ГИА-9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364521"/>
              </p:ext>
            </p:extLst>
          </p:nvPr>
        </p:nvGraphicFramePr>
        <p:xfrm>
          <a:off x="323528" y="1093810"/>
          <a:ext cx="8424937" cy="5438876"/>
        </p:xfrm>
        <a:graphic>
          <a:graphicData uri="http://schemas.openxmlformats.org/drawingml/2006/table">
            <a:tbl>
              <a:tblPr/>
              <a:tblGrid>
                <a:gridCol w="720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9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4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6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85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17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63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838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06594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учащихся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ГИА-9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обучающихся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прошедших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минимальный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порог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4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%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429">
                <a:tc gridSpan="9"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4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4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4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70,6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429">
                <a:tc gridSpan="9"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4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4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44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44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70,6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61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332656"/>
            <a:ext cx="8604448" cy="1224136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Результаты пробника ОГЭ математика (осень)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31134"/>
              </p:ext>
            </p:extLst>
          </p:nvPr>
        </p:nvGraphicFramePr>
        <p:xfrm>
          <a:off x="395534" y="1772818"/>
          <a:ext cx="8352933" cy="4176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8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8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89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8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8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81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96077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всего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писало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Кач-во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Усп-ть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607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 А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28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27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11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15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96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100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07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 Б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19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18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12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6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67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607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</a:t>
                      </a:r>
                      <a:r>
                        <a:rPr lang="ru-RU" sz="2800" b="1" baseline="0" dirty="0" smtClean="0"/>
                        <a:t> В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30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29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13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10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/>
                        <a:t>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97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07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 Г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15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13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11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16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07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 Д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14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14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12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7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14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652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88913"/>
            <a:ext cx="8769350" cy="777875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Результаты экзамена по выбору (осень)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621810"/>
              </p:ext>
            </p:extLst>
          </p:nvPr>
        </p:nvGraphicFramePr>
        <p:xfrm>
          <a:off x="611560" y="1052736"/>
          <a:ext cx="7992888" cy="5603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1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0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2379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Писало 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Информатика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Обществознание</a:t>
                      </a:r>
                      <a:r>
                        <a:rPr lang="ru-RU" sz="2400" b="0" dirty="0" smtClean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21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14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ru-RU" sz="2800" b="0" dirty="0" smtClean="0"/>
                        <a:t>Химия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36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Физика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Биология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География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История</a:t>
                      </a:r>
                      <a:r>
                        <a:rPr lang="ru-RU" sz="2800" b="0" baseline="0" dirty="0" smtClean="0"/>
                        <a:t> </a:t>
                      </a:r>
                      <a:endParaRPr lang="ru-RU" sz="2800" b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Англ.яз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6529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260648"/>
            <a:ext cx="8229600" cy="576262"/>
          </a:xfrm>
        </p:spPr>
        <p:txBody>
          <a:bodyPr>
            <a:noAutofit/>
          </a:bodyPr>
          <a:lstStyle/>
          <a:p>
            <a:r>
              <a:rPr lang="ru-RU" sz="3600" dirty="0" smtClean="0"/>
              <a:t>Выбор экзаменов ОГЭ (зима)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832561"/>
              </p:ext>
            </p:extLst>
          </p:nvPr>
        </p:nvGraphicFramePr>
        <p:xfrm>
          <a:off x="251521" y="1019512"/>
          <a:ext cx="8640958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7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7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267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А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Б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В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Г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Д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ИТОГО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Информатика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21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Обществознание</a:t>
                      </a:r>
                      <a:r>
                        <a:rPr lang="ru-RU" sz="2400" b="0" dirty="0" smtClean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algn="l"/>
                      <a:r>
                        <a:rPr lang="ru-RU" sz="2800" b="0" dirty="0" smtClean="0"/>
                        <a:t>Физика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Химия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Биология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География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История</a:t>
                      </a:r>
                      <a:r>
                        <a:rPr lang="ru-RU" sz="2800" b="0" baseline="0" dirty="0" smtClean="0"/>
                        <a:t> </a:t>
                      </a:r>
                      <a:endParaRPr lang="ru-RU" sz="2800" b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/>
                        <a:t>Англ.яз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3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ru-RU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652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устам\Desktop\колесникова\5EH-VPd7EN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7" r="4762" b="7465"/>
          <a:stretch>
            <a:fillRect/>
          </a:stretch>
        </p:blipFill>
        <p:spPr bwMode="auto">
          <a:xfrm>
            <a:off x="251520" y="144016"/>
            <a:ext cx="8640960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6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76672"/>
            <a:ext cx="7863408" cy="2209800"/>
          </a:xfrm>
          <a:noFill/>
        </p:spPr>
      </p:pic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2743200"/>
            <a:ext cx="3218762" cy="342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9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476672"/>
            <a:ext cx="3960440" cy="216024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i="1" dirty="0">
                <a:solidFill>
                  <a:schemeClr val="tx1"/>
                </a:solidFill>
              </a:rPr>
              <a:t>ПРОГРАММА РАЗВИТИЯ </a:t>
            </a:r>
            <a:br>
              <a:rPr lang="ru-RU" sz="3600" b="1" i="1" dirty="0">
                <a:solidFill>
                  <a:schemeClr val="tx1"/>
                </a:solidFill>
              </a:rPr>
            </a:br>
            <a:r>
              <a:rPr lang="ru-RU" sz="3600" b="1" i="1" dirty="0">
                <a:solidFill>
                  <a:schemeClr val="tx1"/>
                </a:solidFill>
              </a:rPr>
              <a:t>ГИМНАЗИИ </a:t>
            </a:r>
            <a:r>
              <a:rPr lang="ru-RU" sz="3600" b="1" i="1" dirty="0" smtClean="0">
                <a:solidFill>
                  <a:schemeClr val="tx1"/>
                </a:solidFill>
              </a:rPr>
              <a:t/>
            </a:r>
            <a:br>
              <a:rPr lang="ru-RU" sz="3600" b="1" i="1" dirty="0" smtClean="0">
                <a:solidFill>
                  <a:schemeClr val="tx1"/>
                </a:solidFill>
              </a:rPr>
            </a:br>
            <a:r>
              <a:rPr lang="ru-RU" sz="3600" b="1" i="1" dirty="0" smtClean="0">
                <a:solidFill>
                  <a:schemeClr val="tx1"/>
                </a:solidFill>
              </a:rPr>
              <a:t>на </a:t>
            </a:r>
            <a:r>
              <a:rPr lang="ru-RU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2018-2023 гг</a:t>
            </a:r>
            <a:r>
              <a:rPr lang="ru-RU" sz="3600" b="1" i="1" dirty="0" smtClean="0">
                <a:solidFill>
                  <a:schemeClr val="tx1"/>
                </a:solidFill>
              </a:rPr>
              <a:t>.</a:t>
            </a:r>
            <a:r>
              <a:rPr lang="ru-RU" sz="3600" b="1" i="1" dirty="0">
                <a:solidFill>
                  <a:schemeClr val="tx1"/>
                </a:solidFill>
              </a:rPr>
              <a:t/>
            </a:r>
            <a:br>
              <a:rPr lang="ru-RU" sz="3600" b="1" i="1" dirty="0">
                <a:solidFill>
                  <a:schemeClr val="tx1"/>
                </a:solidFill>
              </a:rPr>
            </a:b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781198"/>
            <a:ext cx="7776864" cy="34892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b="1" i="1" dirty="0" smtClean="0"/>
              <a:t>Тема: «Формирование </a:t>
            </a:r>
            <a:r>
              <a:rPr lang="ru-RU" sz="3000" b="1" i="1" dirty="0"/>
              <a:t>творческой личности ученика в условиях поликультурного образовательного </a:t>
            </a:r>
            <a:r>
              <a:rPr lang="ru-RU" sz="3000" b="1" i="1" dirty="0" smtClean="0"/>
              <a:t>пространства гимназии»</a:t>
            </a:r>
          </a:p>
          <a:p>
            <a:pPr marL="0" indent="0">
              <a:buNone/>
            </a:pPr>
            <a:endParaRPr lang="ru-RU" sz="3000" b="1" i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i="1" dirty="0" smtClean="0"/>
              <a:t>Цель</a:t>
            </a:r>
            <a:r>
              <a:rPr lang="ru-RU" sz="2800" dirty="0"/>
              <a:t>:</a:t>
            </a:r>
            <a:r>
              <a:rPr lang="ru-RU" sz="2800" dirty="0" smtClean="0"/>
              <a:t> </a:t>
            </a:r>
            <a:r>
              <a:rPr lang="ru-RU" sz="2800" dirty="0"/>
              <a:t>Выявление, теоретическое обоснование и экспериментальное подтверждение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/>
              <a:t>комплекса </a:t>
            </a:r>
            <a:r>
              <a:rPr lang="ru-RU" sz="2800" dirty="0"/>
              <a:t>педагогических условий, </a:t>
            </a:r>
            <a:r>
              <a:rPr lang="ru-RU" sz="2800" dirty="0" smtClean="0"/>
              <a:t>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/>
              <a:t>обеспечивающих </a:t>
            </a:r>
            <a:r>
              <a:rPr lang="ru-RU" sz="2800" dirty="0"/>
              <a:t>формирование творческой </a:t>
            </a:r>
            <a:endParaRPr lang="ru-RU" sz="28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/>
              <a:t>личности </a:t>
            </a:r>
            <a:r>
              <a:rPr lang="ru-RU" sz="2800" dirty="0"/>
              <a:t>ученика.</a:t>
            </a:r>
          </a:p>
          <a:p>
            <a:pPr marL="0" indent="0">
              <a:buNone/>
            </a:pP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08" y="260918"/>
            <a:ext cx="353060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508104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486401" y="2171700"/>
            <a:ext cx="3349869" cy="29854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ноября гимназия отметила 85 лет со дня основания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33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4" y="260648"/>
            <a:ext cx="4579825" cy="6459878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8" y="332656"/>
            <a:ext cx="4104457" cy="638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98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31" y="188640"/>
            <a:ext cx="4404794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22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1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11.xml><?xml version="1.0" encoding="utf-8"?>
<a:theme xmlns:a="http://schemas.openxmlformats.org/drawingml/2006/main" name="10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12.xml><?xml version="1.0" encoding="utf-8"?>
<a:theme xmlns:a="http://schemas.openxmlformats.org/drawingml/2006/main" name="11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13.xml><?xml version="1.0" encoding="utf-8"?>
<a:theme xmlns:a="http://schemas.openxmlformats.org/drawingml/2006/main" name="12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14.xml><?xml version="1.0" encoding="utf-8"?>
<a:theme xmlns:a="http://schemas.openxmlformats.org/drawingml/2006/main" name="2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20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1_Открыт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4.xml><?xml version="1.0" encoding="utf-8"?>
<a:theme xmlns:a="http://schemas.openxmlformats.org/drawingml/2006/main" name="2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5.xml><?xml version="1.0" encoding="utf-8"?>
<a:theme xmlns:a="http://schemas.openxmlformats.org/drawingml/2006/main" name="3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6.xml><?xml version="1.0" encoding="utf-8"?>
<a:theme xmlns:a="http://schemas.openxmlformats.org/drawingml/2006/main" name="4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7.xml><?xml version="1.0" encoding="utf-8"?>
<a:theme xmlns:a="http://schemas.openxmlformats.org/drawingml/2006/main" name="5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8.xml><?xml version="1.0" encoding="utf-8"?>
<a:theme xmlns:a="http://schemas.openxmlformats.org/drawingml/2006/main" name="7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ppt/theme/theme9.xml><?xml version="1.0" encoding="utf-8"?>
<a:theme xmlns:a="http://schemas.openxmlformats.org/drawingml/2006/main" name="8_1У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341FF1FC-3934-4913-B816-C87D35070A8E}" vid="{1782CD6D-26EB-4752-98CB-F81632F16BA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1555</Words>
  <Application>Microsoft Office PowerPoint</Application>
  <PresentationFormat>Экран (4:3)</PresentationFormat>
  <Paragraphs>937</Paragraphs>
  <Slides>38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76" baseType="lpstr">
      <vt:lpstr>Arial</vt:lpstr>
      <vt:lpstr>Arial Black</vt:lpstr>
      <vt:lpstr>Calibri</vt:lpstr>
      <vt:lpstr>Calibri Light</vt:lpstr>
      <vt:lpstr>Corbel</vt:lpstr>
      <vt:lpstr>Gill Sans MT</vt:lpstr>
      <vt:lpstr>Lucida Sans Unicode</vt:lpstr>
      <vt:lpstr>MS Mincho</vt:lpstr>
      <vt:lpstr>Times New Roman</vt:lpstr>
      <vt:lpstr>Trebuchet MS</vt:lpstr>
      <vt:lpstr>Verdana</vt:lpstr>
      <vt:lpstr>Wingdings 2</vt:lpstr>
      <vt:lpstr>Wingdings 3</vt:lpstr>
      <vt:lpstr>1_Солнцестояние</vt:lpstr>
      <vt:lpstr>1Уа</vt:lpstr>
      <vt:lpstr>1_1Уа</vt:lpstr>
      <vt:lpstr>2_1Уа</vt:lpstr>
      <vt:lpstr>3_1Уа</vt:lpstr>
      <vt:lpstr>4_1Уа</vt:lpstr>
      <vt:lpstr>5_1Уа</vt:lpstr>
      <vt:lpstr>7_1Уа</vt:lpstr>
      <vt:lpstr>8_1Уа</vt:lpstr>
      <vt:lpstr>9_1Уа</vt:lpstr>
      <vt:lpstr>10_1Уа</vt:lpstr>
      <vt:lpstr>11_1Уа</vt:lpstr>
      <vt:lpstr>12_1Уа</vt:lpstr>
      <vt:lpstr>2_Солнцестояние</vt:lpstr>
      <vt:lpstr>15_Office Theme</vt:lpstr>
      <vt:lpstr>1_Тема Office</vt:lpstr>
      <vt:lpstr>2_Тема Office</vt:lpstr>
      <vt:lpstr>3_Тема Office</vt:lpstr>
      <vt:lpstr>4_Тема Office</vt:lpstr>
      <vt:lpstr>6_Тема Office</vt:lpstr>
      <vt:lpstr>11_Office Theme</vt:lpstr>
      <vt:lpstr>12_Office Theme</vt:lpstr>
      <vt:lpstr>16_Office Theme</vt:lpstr>
      <vt:lpstr>1_Открытая</vt:lpstr>
      <vt:lpstr>Лист</vt:lpstr>
      <vt:lpstr>Публичный отчет МБОУ «Гимназия № 3 ЗМР РТ»    24.12.2021г.</vt:lpstr>
      <vt:lpstr>Презентация PowerPoint</vt:lpstr>
      <vt:lpstr>Презентация PowerPoint</vt:lpstr>
      <vt:lpstr>Презентация PowerPoint</vt:lpstr>
      <vt:lpstr>Презентация PowerPoint</vt:lpstr>
      <vt:lpstr> ПРОГРАММА РАЗВИТИЯ  ГИМНАЗИИ  на 2018-2023 гг. </vt:lpstr>
      <vt:lpstr> 26 ноября гимназия отметила 85 лет со дня основания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«Сохраняя язык»</vt:lpstr>
      <vt:lpstr>Презентация PowerPoint</vt:lpstr>
      <vt:lpstr>Цель:</vt:lpstr>
      <vt:lpstr>С 15.11.2021  по 22.11.2021 года в рамках  Недели математики  в гимназии были проведены Первые общешкольные математические бои</vt:lpstr>
      <vt:lpstr>Презентация PowerPoint</vt:lpstr>
      <vt:lpstr>Результаты  ЕГЭ – 2021</vt:lpstr>
      <vt:lpstr>РУССКИЙ ЯЗЫК – ср. балл - 85 сдавало – 43 человека,  у 32 - больше 80 баллов</vt:lpstr>
      <vt:lpstr>МАТЕМАТИКА (профиль) – ср. балл - 76 сдавало – 30 учеников</vt:lpstr>
      <vt:lpstr>ФИЗИКА – ср. балл – 59  сдавало – 9</vt:lpstr>
      <vt:lpstr>ХИМИЯ – ср. балл – 81  сдавало – 5</vt:lpstr>
      <vt:lpstr>ЛИТЕРАТУРА – ср. балл – 77  сдавало – 4 </vt:lpstr>
      <vt:lpstr>ИСТОРИЯ – ср. балл – 80  сдавало – 6 </vt:lpstr>
      <vt:lpstr>Средний балл по Гимназии № 3</vt:lpstr>
      <vt:lpstr>Медалисты</vt:lpstr>
      <vt:lpstr>ПОСТУПЛЕНИЕ в ВУЗ</vt:lpstr>
      <vt:lpstr>География</vt:lpstr>
      <vt:lpstr>Презентация PowerPoint</vt:lpstr>
      <vt:lpstr>Входная контрольная работа  по математике</vt:lpstr>
      <vt:lpstr>Общественный смотр знаний по математике</vt:lpstr>
      <vt:lpstr>Преподаватель ВУЗа- Киндер Михаил Иванович</vt:lpstr>
      <vt:lpstr>Результаты  ОГЭ – 2021</vt:lpstr>
      <vt:lpstr>Анализ результатов ГИА-9</vt:lpstr>
      <vt:lpstr>Результаты пробника ОГЭ математика (осень)</vt:lpstr>
      <vt:lpstr>Результаты экзамена по выбору (осень)</vt:lpstr>
      <vt:lpstr>Выбор экзаменов ОГЭ (зима)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 МБОУ «Гимназия № 3 ЗМР РТ»    24.12.2021г.</dc:title>
  <dc:creator>Uchitel</dc:creator>
  <cp:lastModifiedBy>Пользователь</cp:lastModifiedBy>
  <cp:revision>40</cp:revision>
  <dcterms:created xsi:type="dcterms:W3CDTF">2021-12-20T08:08:11Z</dcterms:created>
  <dcterms:modified xsi:type="dcterms:W3CDTF">2023-12-11T12:52:13Z</dcterms:modified>
</cp:coreProperties>
</file>